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369" r:id="rId2"/>
    <p:sldId id="372" r:id="rId3"/>
    <p:sldId id="378" r:id="rId4"/>
    <p:sldId id="379" r:id="rId5"/>
    <p:sldId id="373" r:id="rId6"/>
    <p:sldId id="360" r:id="rId7"/>
    <p:sldId id="376" r:id="rId8"/>
    <p:sldId id="375" r:id="rId9"/>
    <p:sldId id="352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00CCFF"/>
    <a:srgbClr val="009900"/>
    <a:srgbClr val="FFCCFF"/>
    <a:srgbClr val="3333CC"/>
    <a:srgbClr val="FFDE75"/>
    <a:srgbClr val="FF6600"/>
    <a:srgbClr val="6C0000"/>
    <a:srgbClr val="0E0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7" autoAdjust="0"/>
    <p:restoredTop sz="94757" autoAdjust="0"/>
  </p:normalViewPr>
  <p:slideViewPr>
    <p:cSldViewPr>
      <p:cViewPr varScale="1">
        <p:scale>
          <a:sx n="116" d="100"/>
          <a:sy n="116" d="100"/>
        </p:scale>
        <p:origin x="738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5;&#1083;&#1077;&#1085;&#1072;\Documents\&#1059;&#1095;&#1077;&#1085;&#1085;&#1099;&#1081;%20&#1089;&#1077;&#1082;&#1088;&#1077;&#1090;&#1072;&#1088;&#1100;%202017\&#1054;&#1058;&#1063;&#1045;&#1058;&#1067;%20&#1053;&#1048;&#1048;&#1056;&#1069;&#1057;\&#1088;&#1077;&#1090;&#1086;&#1089;&#1087;&#1077;&#1082;&#1090;&#1080;&#1074;&#1072;%20&#1088;&#1077;&#1079;&#1091;&#1083;&#1100;&#1090;&#1072;&#1090;&#1080;&#1074;&#1085;&#1086;&#1089;&#1090;&#1080;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5;&#1083;&#1077;&#1085;&#1072;\Documents\&#1059;&#1095;&#1077;&#1085;&#1085;&#1099;&#1081;%20&#1089;&#1077;&#1082;&#1088;&#1077;&#1090;&#1072;&#1088;&#1100;%202017\&#1054;&#1058;&#1063;&#1045;&#1058;&#1067;%20&#1053;&#1048;&#1048;&#1056;&#1069;&#1057;\&#1088;&#1077;&#1090;&#1086;&#1089;&#1087;&#1077;&#1082;&#1090;&#1080;&#1074;&#1072;%20&#1088;&#1077;&#1079;&#1091;&#1083;&#1100;&#1090;&#1072;&#1090;&#1080;&#1074;&#1085;&#1086;&#1089;&#1090;&#1080;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5;&#1083;&#1077;&#1085;&#1072;\Documents\&#1059;&#1095;&#1077;&#1085;&#1085;&#1099;&#1081;%20&#1089;&#1077;&#1082;&#1088;&#1077;&#1090;&#1072;&#1088;&#1100;%202017\&#1054;&#1058;&#1063;&#1045;&#1058;&#1067;%20&#1053;&#1048;&#1048;&#1056;&#1069;&#1057;\&#1088;&#1077;&#1090;&#1086;&#1089;&#1087;&#1077;&#1082;&#1090;&#1080;&#1074;&#1072;%20&#1088;&#1077;&#1079;&#1091;&#1083;&#1100;&#1090;&#1072;&#1090;&#1080;&#1074;&#1085;&#1086;&#1089;&#1090;&#1080;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5;&#1083;&#1077;&#1085;&#1072;\Documents\&#1059;&#1095;&#1077;&#1085;&#1085;&#1099;&#1081;%20&#1089;&#1077;&#1082;&#1088;&#1077;&#1090;&#1072;&#1088;&#1100;%202017\&#1054;&#1058;&#1063;&#1045;&#1058;&#1067;%20&#1053;&#1048;&#1048;&#1056;&#1069;&#1057;\&#1088;&#1077;&#1090;&#1086;&#1089;&#1087;&#1077;&#1082;&#1090;&#1080;&#1074;&#1072;%20&#1088;&#1077;&#1079;&#1091;&#1083;&#1100;&#1090;&#1072;&#1090;&#1080;&#1074;&#1085;&#1086;&#1089;&#1090;&#1080;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5;&#1083;&#1077;&#1085;&#1072;\Documents\&#1059;&#1095;&#1077;&#1085;&#1085;&#1099;&#1081;%20&#1089;&#1077;&#1082;&#1088;&#1077;&#1090;&#1072;&#1088;&#1100;%202017\&#1054;&#1058;&#1063;&#1045;&#1058;&#1067;%20&#1053;&#1048;&#1048;&#1056;&#1069;&#1057;\&#1088;&#1077;&#1090;&#1086;&#1089;&#1087;&#1077;&#1082;&#1090;&#1080;&#1074;&#1072;%20&#1088;&#1077;&#1079;&#1091;&#1083;&#1100;&#1090;&#1072;&#1090;&#1080;&#1074;&#1085;&#1086;&#1089;&#1090;&#1080;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52497770847615E-2"/>
          <c:y val="0.20656070749573674"/>
          <c:w val="0.69555827385193036"/>
          <c:h val="0.710422122085047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доктора наук, чел.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кандидаты наук, чел.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исследователи б/степени, чел.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90352736"/>
        <c:axId val="590353280"/>
      </c:barChart>
      <c:catAx>
        <c:axId val="59035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53280"/>
        <c:crosses val="autoZero"/>
        <c:auto val="1"/>
        <c:lblAlgn val="ctr"/>
        <c:lblOffset val="100"/>
        <c:noMultiLvlLbl val="0"/>
      </c:catAx>
      <c:valAx>
        <c:axId val="590353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035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525300319474494"/>
          <c:y val="0.46132001611247075"/>
          <c:w val="0.25235394011085277"/>
          <c:h val="0.53867998388752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>
                <a:effectLst/>
              </a:rPr>
              <a:t>Финансирование НИР в 2016г., млн. руб.</a:t>
            </a:r>
            <a:endParaRPr lang="ru-RU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Лист1!$A$43</c:f>
              <c:strCache>
                <c:ptCount val="1"/>
                <c:pt idx="0">
                  <c:v>Финансирование НИР СВФУ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5.0521869890730379E-17"/>
                  <c:y val="-1.4300212889258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Лист1!$T$2:$V$2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Лист1!$T$43:$V$43</c:f>
              <c:numCache>
                <c:formatCode>0.0</c:formatCode>
                <c:ptCount val="3"/>
                <c:pt idx="0" formatCode="General">
                  <c:v>0</c:v>
                </c:pt>
                <c:pt idx="1">
                  <c:v>12.867000000000001</c:v>
                </c:pt>
                <c:pt idx="2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Лист1!$A$44</c:f>
              <c:strCache>
                <c:ptCount val="1"/>
                <c:pt idx="0">
                  <c:v>Финансирование НИР ГЗ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48019317298078E-2"/>
                  <c:y val="-1.4300025222422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802044564492831E-2"/>
                      <c:h val="6.361230133588759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6534621153205097E-2"/>
                  <c:y val="4.36945901757668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Лист1!$T$2:$V$2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Лист1!$T$44:$V$44</c:f>
              <c:numCache>
                <c:formatCode>0.0</c:formatCode>
                <c:ptCount val="3"/>
                <c:pt idx="0">
                  <c:v>26.520099999999999</c:v>
                </c:pt>
                <c:pt idx="1">
                  <c:v>12.867000000000001</c:v>
                </c:pt>
                <c:pt idx="2">
                  <c:v>13.9</c:v>
                </c:pt>
              </c:numCache>
            </c:numRef>
          </c:val>
        </c:ser>
        <c:ser>
          <c:idx val="2"/>
          <c:order val="2"/>
          <c:tx>
            <c:strRef>
              <c:f>Лист1!$A$45</c:f>
              <c:strCache>
                <c:ptCount val="1"/>
                <c:pt idx="0">
                  <c:v>Объем привлеченных внебюджетных средств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534621153205198E-2"/>
                  <c:y val="4.766737629752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673105766025989E-3"/>
                  <c:y val="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046161537606732E-2"/>
                  <c:y val="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Лист1!$T$2:$V$2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Лист1!$T$45:$V$45</c:f>
              <c:numCache>
                <c:formatCode>0.0</c:formatCode>
                <c:ptCount val="3"/>
                <c:pt idx="0" formatCode="General">
                  <c:v>2.4500000000000002</c:v>
                </c:pt>
                <c:pt idx="1">
                  <c:v>2.7879999999999998</c:v>
                </c:pt>
                <c:pt idx="2" formatCode="General">
                  <c:v>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1511408"/>
        <c:axId val="591506512"/>
        <c:axId val="0"/>
      </c:bar3DChart>
      <c:catAx>
        <c:axId val="59151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506512"/>
        <c:crosses val="autoZero"/>
        <c:auto val="1"/>
        <c:lblAlgn val="ctr"/>
        <c:lblOffset val="100"/>
        <c:noMultiLvlLbl val="0"/>
      </c:catAx>
      <c:valAx>
        <c:axId val="59150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51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Объем </a:t>
            </a:r>
            <a:r>
              <a:rPr lang="ru-RU" sz="1200" b="1" dirty="0" smtClean="0"/>
              <a:t>выполненных</a:t>
            </a:r>
            <a:r>
              <a:rPr lang="ru-RU" sz="1200" b="1" baseline="0" dirty="0" smtClean="0"/>
              <a:t> </a:t>
            </a:r>
            <a:r>
              <a:rPr lang="ru-RU" sz="1200" b="1" dirty="0" smtClean="0"/>
              <a:t>НИР на </a:t>
            </a:r>
            <a:r>
              <a:rPr lang="ru-RU" sz="1200" b="1" dirty="0"/>
              <a:t>1 </a:t>
            </a:r>
            <a:r>
              <a:rPr lang="ru-RU" sz="1200" b="1" dirty="0" smtClean="0"/>
              <a:t>сотрудника, </a:t>
            </a:r>
            <a:r>
              <a:rPr lang="ru-RU" sz="1200" b="1" dirty="0"/>
              <a:t>тыс. руб.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Объем научных работ на 1 работника, тыс. руб.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5555555555550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99999999999897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44444444444445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Лист1!$T$2:$V$2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Лист1!$T$7:$V$7</c:f>
              <c:numCache>
                <c:formatCode>0.0</c:formatCode>
                <c:ptCount val="3"/>
                <c:pt idx="0">
                  <c:v>1166.6666666666667</c:v>
                </c:pt>
                <c:pt idx="1">
                  <c:v>512</c:v>
                </c:pt>
                <c:pt idx="2">
                  <c:v>1406.25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1511952"/>
        <c:axId val="591507600"/>
        <c:axId val="0"/>
      </c:bar3DChart>
      <c:catAx>
        <c:axId val="59151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507600"/>
        <c:crosses val="autoZero"/>
        <c:auto val="1"/>
        <c:lblAlgn val="ctr"/>
        <c:lblOffset val="100"/>
        <c:noMultiLvlLbl val="0"/>
      </c:catAx>
      <c:valAx>
        <c:axId val="59150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51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Объем привлеченных средств (хоздоговор, грант) на 1 исследователя, млн</a:t>
            </a:r>
            <a:r>
              <a:rPr lang="ru-RU" sz="1200" b="1" dirty="0" smtClean="0"/>
              <a:t>. руб</a:t>
            </a:r>
            <a:r>
              <a:rPr lang="ru-RU" sz="1200" b="1" dirty="0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Лист1!$A$28</c:f>
              <c:strCache>
                <c:ptCount val="1"/>
                <c:pt idx="0">
                  <c:v>Объем привлеченных средств (хоздоговор, грант) на 1 исследователя, млн.руб.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888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01E-2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Лист1!$T$2:$V$2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Лист1!$T$28:$V$28</c:f>
              <c:numCache>
                <c:formatCode>0.000</c:formatCode>
                <c:ptCount val="3"/>
                <c:pt idx="0">
                  <c:v>9.0740740740740747E-2</c:v>
                </c:pt>
                <c:pt idx="1">
                  <c:v>0.11151999999999999</c:v>
                </c:pt>
                <c:pt idx="2">
                  <c:v>0.53749999999999998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1508144"/>
        <c:axId val="591498352"/>
        <c:axId val="0"/>
      </c:bar3DChart>
      <c:catAx>
        <c:axId val="59150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498352"/>
        <c:crosses val="autoZero"/>
        <c:auto val="1"/>
        <c:lblAlgn val="ctr"/>
        <c:lblOffset val="100"/>
        <c:noMultiLvlLbl val="0"/>
      </c:catAx>
      <c:valAx>
        <c:axId val="59149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50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Количество поданных заявок на гранты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Лист1!$A$33</c:f>
              <c:strCache>
                <c:ptCount val="1"/>
                <c:pt idx="0">
                  <c:v>РНФ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Лист1!$I$28:$K$28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Лист1!$I$33:$K$33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Лист1!$A$34</c:f>
              <c:strCache>
                <c:ptCount val="1"/>
                <c:pt idx="0">
                  <c:v>РГНФ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Лист1!$I$28:$K$28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Лист1!$I$34:$K$34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Лист1!$A$35</c:f>
              <c:strCache>
                <c:ptCount val="1"/>
                <c:pt idx="0">
                  <c:v>РФФИ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Лист1!$I$28:$K$28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Лист1!$I$35:$K$35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591509776"/>
        <c:axId val="591513584"/>
        <c:axId val="0"/>
      </c:bar3DChart>
      <c:catAx>
        <c:axId val="59150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513584"/>
        <c:crosses val="autoZero"/>
        <c:auto val="1"/>
        <c:lblAlgn val="ctr"/>
        <c:lblOffset val="100"/>
        <c:noMultiLvlLbl val="0"/>
      </c:catAx>
      <c:valAx>
        <c:axId val="59151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50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1513779527559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Количество цитирований РИНЦ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Лист1!$S$2:$V$2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Лист1!$S$8:$V$8</c:f>
              <c:numCache>
                <c:formatCode>0</c:formatCode>
                <c:ptCount val="4"/>
                <c:pt idx="0">
                  <c:v>239</c:v>
                </c:pt>
                <c:pt idx="1">
                  <c:v>249</c:v>
                </c:pt>
                <c:pt idx="2">
                  <c:v>274</c:v>
                </c:pt>
                <c:pt idx="3" formatCode="General">
                  <c:v>312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1512496"/>
        <c:axId val="591499984"/>
      </c:barChart>
      <c:catAx>
        <c:axId val="5915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499984"/>
        <c:crosses val="autoZero"/>
        <c:auto val="1"/>
        <c:lblAlgn val="ctr"/>
        <c:lblOffset val="100"/>
        <c:noMultiLvlLbl val="0"/>
      </c:catAx>
      <c:valAx>
        <c:axId val="59149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51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Лист1!$A$18</c:f>
              <c:strCache>
                <c:ptCount val="1"/>
                <c:pt idx="0">
                  <c:v>Количество публикаций РИНЦ на 1 науч.сотр.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Лист1!$S$2:$V$2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Лист1!$S$18:$V$18</c:f>
              <c:numCache>
                <c:formatCode>0.0</c:formatCode>
                <c:ptCount val="4"/>
                <c:pt idx="0">
                  <c:v>1.6808510638297873</c:v>
                </c:pt>
                <c:pt idx="1">
                  <c:v>2.2592592592592591</c:v>
                </c:pt>
                <c:pt idx="2">
                  <c:v>3.2</c:v>
                </c:pt>
                <c:pt idx="3">
                  <c:v>2.9375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0362528"/>
        <c:axId val="590357088"/>
      </c:barChart>
      <c:catAx>
        <c:axId val="59036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57088"/>
        <c:crosses val="autoZero"/>
        <c:auto val="1"/>
        <c:lblAlgn val="ctr"/>
        <c:lblOffset val="100"/>
        <c:noMultiLvlLbl val="0"/>
      </c:catAx>
      <c:valAx>
        <c:axId val="59035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6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Лист1!$A$62</c:f>
              <c:strCache>
                <c:ptCount val="1"/>
                <c:pt idx="0">
                  <c:v>Публикация статей в журналах Sc, WS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Лист1!$S$2:$V$2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Лист1!$S$62:$V$62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0363616"/>
        <c:axId val="590358176"/>
      </c:barChart>
      <c:catAx>
        <c:axId val="5903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58176"/>
        <c:crosses val="autoZero"/>
        <c:auto val="1"/>
        <c:lblAlgn val="ctr"/>
        <c:lblOffset val="100"/>
        <c:noMultiLvlLbl val="0"/>
      </c:catAx>
      <c:valAx>
        <c:axId val="59035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6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9EFAD87F-0060-4F59-BC80-95016DD2BDAE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ACD5A99D-D5F6-4155-AF64-80B6395C9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4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76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1950" cy="1248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691337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6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9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C0395-6E7B-4A71-B60D-88EFDC2D8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9211-59FE-443B-AC19-D36BD95C9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4225" cy="451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C8C7A-A0A3-4D47-932E-782B836DB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AFE2B-F754-49BC-88E2-03F0DB9A3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E60A-5531-4FF7-9F36-88C98E497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DE4F-6D2E-4B37-A8FC-83247A95A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AE44-DB98-47C2-9A94-D7563AF5E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0B90B-BC06-4B31-911E-1E5CBDF6A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16571-4150-4285-A972-BE58E67F8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94F5-AEF3-43B7-9257-FC2C9D293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AAD7-BE09-4D99-9620-3B932032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7764463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4800" y="6245225"/>
            <a:ext cx="22796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78063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BCC1EF7-29F5-4369-B902-EDB4E8221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Lucida Sans Unicode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"/>
          <p:cNvGrpSpPr>
            <a:grpSpLocks/>
          </p:cNvGrpSpPr>
          <p:nvPr/>
        </p:nvGrpSpPr>
        <p:grpSpPr bwMode="auto">
          <a:xfrm>
            <a:off x="279462" y="142852"/>
            <a:ext cx="8650288" cy="5579260"/>
            <a:chOff x="279462" y="142852"/>
            <a:chExt cx="8650288" cy="5579260"/>
          </a:xfrm>
        </p:grpSpPr>
        <p:pic>
          <p:nvPicPr>
            <p:cNvPr id="3075" name="Рисунок 2"/>
            <p:cNvPicPr>
              <a:picLocks noChangeAspect="1"/>
            </p:cNvPicPr>
            <p:nvPr/>
          </p:nvPicPr>
          <p:blipFill>
            <a:blip r:embed="rId3" cstate="print"/>
            <a:srcRect b="9296"/>
            <a:stretch>
              <a:fillRect/>
            </a:stretch>
          </p:blipFill>
          <p:spPr bwMode="auto">
            <a:xfrm>
              <a:off x="2143140" y="1000108"/>
              <a:ext cx="5039030" cy="472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" name="Rectangle 1"/>
            <p:cNvSpPr>
              <a:spLocks noChangeArrowheads="1"/>
            </p:cNvSpPr>
            <p:nvPr/>
          </p:nvSpPr>
          <p:spPr bwMode="auto">
            <a:xfrm>
              <a:off x="279462" y="188893"/>
              <a:ext cx="8650288" cy="525463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dirty="0">
                  <a:solidFill>
                    <a:srgbClr val="16165D"/>
                  </a:solidFill>
                  <a:cs typeface="Arial" charset="0"/>
                </a:rPr>
                <a:t>Министерство образования и науки Российской Федерации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dirty="0">
                  <a:solidFill>
                    <a:srgbClr val="16165D"/>
                  </a:solidFill>
                  <a:cs typeface="Arial" charset="0"/>
                </a:rPr>
                <a:t>Северо-Восточный федеральный университет имени М.К. </a:t>
              </a:r>
              <a:r>
                <a:rPr lang="ru-RU" altLang="ru-RU" sz="1400" b="1" dirty="0" err="1">
                  <a:solidFill>
                    <a:srgbClr val="16165D"/>
                  </a:solidFill>
                  <a:cs typeface="Arial" charset="0"/>
                </a:rPr>
                <a:t>Аммосова</a:t>
              </a:r>
              <a:endParaRPr lang="ru-RU" altLang="ru-RU" sz="1400" b="1" dirty="0">
                <a:solidFill>
                  <a:srgbClr val="16165D"/>
                </a:solidFill>
                <a:cs typeface="Arial" charset="0"/>
              </a:endParaRPr>
            </a:p>
          </p:txBody>
        </p:sp>
        <p:pic>
          <p:nvPicPr>
            <p:cNvPr id="3078" name="Рисунок 3"/>
            <p:cNvPicPr>
              <a:picLocks noChangeAspect="1"/>
            </p:cNvPicPr>
            <p:nvPr/>
          </p:nvPicPr>
          <p:blipFill>
            <a:blip r:embed="rId4" cstate="print"/>
            <a:srcRect l="8075" t="16380" r="9933" b="37523"/>
            <a:stretch>
              <a:fillRect/>
            </a:stretch>
          </p:blipFill>
          <p:spPr bwMode="auto">
            <a:xfrm>
              <a:off x="428628" y="142852"/>
              <a:ext cx="857256" cy="67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3"/>
            <p:cNvSpPr>
              <a:spLocks noChangeArrowheads="1"/>
            </p:cNvSpPr>
            <p:nvPr/>
          </p:nvSpPr>
          <p:spPr bwMode="auto">
            <a:xfrm>
              <a:off x="467544" y="2384884"/>
              <a:ext cx="8136904" cy="1202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7200" b="1" dirty="0" smtClean="0">
                  <a:ln w="1905"/>
                  <a:solidFill>
                    <a:srgbClr val="00B0F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НИ ИРЭС</a:t>
              </a:r>
              <a:endParaRPr lang="ru-RU" altLang="ru-RU" sz="7200" b="1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 bwMode="auto">
          <a:xfrm>
            <a:off x="395536" y="3501008"/>
            <a:ext cx="799288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ОСНОВНЫЕ РЕЗУЛЬТАТЫ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НАУЧНО-ИССЛЕДОВАТЕЛЬСКОЙ ДЕЯТЕЛЬНОСТИ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2016 г.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Lucida Sans Unicode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 rot="5400000">
            <a:off x="4885344" y="-2743277"/>
            <a:ext cx="143893" cy="7200000"/>
            <a:chOff x="8572528" y="0"/>
            <a:chExt cx="215902" cy="6858000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8643966" y="0"/>
              <a:ext cx="71439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 bwMode="auto">
            <a:xfrm rot="5400000">
              <a:off x="5144322" y="3428206"/>
              <a:ext cx="6858000" cy="158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 rot="5400000">
              <a:off x="5358636" y="3428206"/>
              <a:ext cx="68580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423823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8278"/>
              </p:ext>
            </p:extLst>
          </p:nvPr>
        </p:nvGraphicFramePr>
        <p:xfrm>
          <a:off x="6444208" y="3645024"/>
          <a:ext cx="2592288" cy="3168353"/>
        </p:xfrm>
        <a:graphic>
          <a:graphicData uri="http://schemas.openxmlformats.org/drawingml/2006/table">
            <a:tbl>
              <a:tblPr/>
              <a:tblGrid>
                <a:gridCol w="1443853"/>
                <a:gridCol w="572371"/>
                <a:gridCol w="576064"/>
              </a:tblGrid>
              <a:tr h="7844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Кадровый потенциал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на 1.12.15, человек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На 1.02.17, человек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8962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Общая численность сотрудников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44000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26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18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Исследователей, всего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44000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24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16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019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Доктора наук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44000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019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Кандидаты наук                                                                                           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44000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11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10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019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Профессоры                                                                                                         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44000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019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Доценты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44000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8962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Молодые научные сотрудники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44000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marL="9524" marR="360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7213" y="188640"/>
            <a:ext cx="8229600" cy="936104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НАУЧНО- ИССЛЕДОВАТЕЛЬСКИЙ    ИНСТИТУТ 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РЕГИОНАЛЬНОЙ    ЭКОНОМИКИ    СЕВЕРА   СВФУ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/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Arial Black" pitchFamily="34" charset="0"/>
                <a:ea typeface="Lucida Sans Unicode" pitchFamily="34" charset="0"/>
              </a:rPr>
              <a:t>Кадровый потенциал </a:t>
            </a:r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3" cstate="print"/>
          <a:srcRect l="8075" t="16380" r="9933" b="37523"/>
          <a:stretch>
            <a:fillRect/>
          </a:stretch>
        </p:blipFill>
        <p:spPr bwMode="auto">
          <a:xfrm>
            <a:off x="428625" y="142875"/>
            <a:ext cx="857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25"/>
          <p:cNvGrpSpPr>
            <a:grpSpLocks/>
          </p:cNvGrpSpPr>
          <p:nvPr/>
        </p:nvGrpSpPr>
        <p:grpSpPr bwMode="auto">
          <a:xfrm rot="5400000">
            <a:off x="5003710" y="-2907243"/>
            <a:ext cx="143893" cy="7200000"/>
            <a:chOff x="8572528" y="0"/>
            <a:chExt cx="215902" cy="6858000"/>
          </a:xfrm>
        </p:grpSpPr>
        <p:sp>
          <p:nvSpPr>
            <p:cNvPr id="26" name="Прямоугольник 25"/>
            <p:cNvSpPr/>
            <p:nvPr/>
          </p:nvSpPr>
          <p:spPr bwMode="auto">
            <a:xfrm>
              <a:off x="8643966" y="0"/>
              <a:ext cx="71439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 bwMode="auto">
            <a:xfrm rot="5400000">
              <a:off x="5144322" y="3428206"/>
              <a:ext cx="6858000" cy="158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 bwMode="auto">
            <a:xfrm rot="5400000">
              <a:off x="5358636" y="3428206"/>
              <a:ext cx="68580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6" name="Picture 17" descr="Graduation Icon Vector - Viewing Gall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861" y="476672"/>
            <a:ext cx="1213635" cy="575942"/>
          </a:xfrm>
          <a:prstGeom prst="rect">
            <a:avLst/>
          </a:prstGeom>
          <a:noFill/>
        </p:spPr>
      </p:pic>
      <p:grpSp>
        <p:nvGrpSpPr>
          <p:cNvPr id="32" name="Группа 54"/>
          <p:cNvGrpSpPr>
            <a:grpSpLocks/>
          </p:cNvGrpSpPr>
          <p:nvPr/>
        </p:nvGrpSpPr>
        <p:grpSpPr bwMode="auto">
          <a:xfrm>
            <a:off x="153096" y="1196752"/>
            <a:ext cx="5789470" cy="2231963"/>
            <a:chOff x="722246" y="1628800"/>
            <a:chExt cx="8170235" cy="3317061"/>
          </a:xfrm>
        </p:grpSpPr>
        <p:grpSp>
          <p:nvGrpSpPr>
            <p:cNvPr id="33" name="Группа 52"/>
            <p:cNvGrpSpPr>
              <a:grpSpLocks/>
            </p:cNvGrpSpPr>
            <p:nvPr/>
          </p:nvGrpSpPr>
          <p:grpSpPr bwMode="auto">
            <a:xfrm>
              <a:off x="722246" y="1628800"/>
              <a:ext cx="8170235" cy="3317061"/>
              <a:chOff x="650238" y="2204864"/>
              <a:chExt cx="8170235" cy="3317061"/>
            </a:xfrm>
          </p:grpSpPr>
          <p:grpSp>
            <p:nvGrpSpPr>
              <p:cNvPr id="42" name="Группа 23"/>
              <p:cNvGrpSpPr>
                <a:grpSpLocks/>
              </p:cNvGrpSpPr>
              <p:nvPr/>
            </p:nvGrpSpPr>
            <p:grpSpPr bwMode="auto">
              <a:xfrm>
                <a:off x="650238" y="2780929"/>
                <a:ext cx="6831285" cy="2740995"/>
                <a:chOff x="517011" y="1397622"/>
                <a:chExt cx="6796084" cy="2976366"/>
              </a:xfrm>
            </p:grpSpPr>
            <p:grpSp>
              <p:nvGrpSpPr>
                <p:cNvPr id="47" name="Group 5"/>
                <p:cNvGrpSpPr>
                  <a:grpSpLocks/>
                </p:cNvGrpSpPr>
                <p:nvPr/>
              </p:nvGrpSpPr>
              <p:grpSpPr bwMode="auto">
                <a:xfrm>
                  <a:off x="517011" y="1736812"/>
                  <a:ext cx="6608558" cy="2637176"/>
                  <a:chOff x="1734" y="2433"/>
                  <a:chExt cx="11357" cy="2280"/>
                </a:xfrm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</p:grpSpPr>
              <p:sp>
                <p:nvSpPr>
                  <p:cNvPr id="5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34" y="3451"/>
                    <a:ext cx="0" cy="180"/>
                  </a:xfrm>
                  <a:prstGeom prst="line">
                    <a:avLst/>
                  </a:prstGeom>
                  <a:grp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997" y="2433"/>
                    <a:ext cx="11094" cy="2280"/>
                    <a:chOff x="1997" y="2433"/>
                    <a:chExt cx="11094" cy="2280"/>
                  </a:xfrm>
                  <a:grpFill/>
                </p:grpSpPr>
                <p:sp>
                  <p:nvSpPr>
                    <p:cNvPr id="54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5" y="3178"/>
                      <a:ext cx="3572" cy="1519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  <a:ln w="4445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36000" rIns="0" anchor="ctr"/>
                    <a:lstStyle/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ОТДЕЛ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ИННОВАЦИОННОЙ </a:t>
                      </a: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ЭКОНОМИКИ НЕДРОПОЛЬЗОВАНИЯ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 smtClean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5 сотрудников</a:t>
                      </a: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43" y="3173"/>
                      <a:ext cx="3574" cy="1540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  <a:ln w="4445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36000" rIns="0" anchor="ctr"/>
                    <a:lstStyle/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ОТДЕЛ </a:t>
                      </a: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ЭКОНОМИКИ НАРОДОНАСЕЛЕНИЯ </a:t>
                      </a:r>
                      <a: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И 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ДЕМОГРАФИИ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 smtClean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4 </a:t>
                      </a:r>
                      <a: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сотрудника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6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62" y="3185"/>
                      <a:ext cx="2929" cy="1528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  <a:ln w="4445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36000" rIns="0" anchor="ctr"/>
                    <a:lstStyle/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ОТДЕЛ </a:t>
                      </a:r>
                      <a:b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</a:b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Проблем управления региональной экономики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 smtClean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4 </a:t>
                      </a:r>
                      <a:r>
                        <a:rPr lang="ru-RU" sz="900" b="1" dirty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сотрудника</a:t>
                      </a:r>
                    </a:p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8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" y="2433"/>
                      <a:ext cx="3240" cy="339"/>
                    </a:xfrm>
                    <a:prstGeom prst="roundRect">
                      <a:avLst>
                        <a:gd name="adj" fmla="val 16667"/>
                      </a:avLst>
                    </a:prstGeom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  <a:ln w="4445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36000" rIns="0" anchor="ctr"/>
                    <a:lstStyle/>
                    <a:p>
                      <a:pPr algn="ctr"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ru-RU" altLang="ru-RU" sz="900" b="1" dirty="0" smtClean="0">
                          <a:solidFill>
                            <a:srgbClr val="6C0000"/>
                          </a:solidFill>
                          <a:cs typeface="Arial" pitchFamily="34" charset="0"/>
                        </a:rPr>
                        <a:t>АУП - секретарь</a:t>
                      </a:r>
                      <a:endParaRPr lang="ru-RU" altLang="ru-RU" sz="900" b="1" dirty="0">
                        <a:solidFill>
                          <a:srgbClr val="6C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cxnSp>
              <p:nvCxnSpPr>
                <p:cNvPr id="48" name="Прямая соединительная линия 14"/>
                <p:cNvCxnSpPr>
                  <a:cxnSpLocks noChangeShapeType="1"/>
                </p:cNvCxnSpPr>
                <p:nvPr/>
              </p:nvCxnSpPr>
              <p:spPr bwMode="auto">
                <a:xfrm>
                  <a:off x="1624463" y="1397622"/>
                  <a:ext cx="5688632" cy="0"/>
                </a:xfrm>
                <a:prstGeom prst="line">
                  <a:avLst/>
                </a:prstGeom>
                <a:noFill/>
                <a:ln w="22225" cmpd="dbl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9" name="Прямая соединительная линия 16"/>
                <p:cNvCxnSpPr>
                  <a:cxnSpLocks noChangeShapeType="1"/>
                </p:cNvCxnSpPr>
                <p:nvPr/>
              </p:nvCxnSpPr>
              <p:spPr bwMode="auto">
                <a:xfrm>
                  <a:off x="1624463" y="1397622"/>
                  <a:ext cx="0" cy="375195"/>
                </a:xfrm>
                <a:prstGeom prst="line">
                  <a:avLst/>
                </a:prstGeom>
                <a:noFill/>
                <a:ln w="22225" cmpd="dbl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0" name="Прямая соединительная линия 77"/>
                <p:cNvCxnSpPr>
                  <a:cxnSpLocks noChangeShapeType="1"/>
                </p:cNvCxnSpPr>
                <p:nvPr/>
              </p:nvCxnSpPr>
              <p:spPr bwMode="auto">
                <a:xfrm>
                  <a:off x="7310656" y="1397622"/>
                  <a:ext cx="0" cy="375195"/>
                </a:xfrm>
                <a:prstGeom prst="line">
                  <a:avLst/>
                </a:prstGeom>
                <a:noFill/>
                <a:ln w="22225" cmpd="dbl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43" name="Скругленный прямоугольник 7"/>
              <p:cNvSpPr>
                <a:spLocks noChangeArrowheads="1"/>
              </p:cNvSpPr>
              <p:nvPr/>
            </p:nvSpPr>
            <p:spPr bwMode="auto">
              <a:xfrm>
                <a:off x="2915816" y="2924973"/>
                <a:ext cx="2663825" cy="5762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ln w="4445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000" rIns="0" anchor="ctr"/>
              <a:lstStyle/>
              <a:p>
                <a:pPr algn="ctr">
                  <a:buClr>
                    <a:srgbClr val="000000"/>
                  </a:buClr>
                  <a:buSzPct val="100000"/>
                </a:pPr>
                <a:endParaRPr lang="ru-RU" altLang="ru-RU" sz="900" b="1" dirty="0">
                  <a:solidFill>
                    <a:srgbClr val="6C0000"/>
                  </a:solidFill>
                  <a:cs typeface="Arial" pitchFamily="34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</a:pPr>
                <a:r>
                  <a:rPr lang="ru-RU" altLang="ru-RU" sz="900" b="1" dirty="0">
                    <a:solidFill>
                      <a:srgbClr val="6C0000"/>
                    </a:solidFill>
                    <a:cs typeface="Arial" pitchFamily="34" charset="0"/>
                  </a:rPr>
                  <a:t>УЧЕНЫЙ СОВЕТ </a:t>
                </a:r>
              </a:p>
              <a:p>
                <a:pPr algn="ctr">
                  <a:buClr>
                    <a:srgbClr val="000000"/>
                  </a:buClr>
                  <a:buSzPct val="100000"/>
                </a:pPr>
                <a:endParaRPr lang="ru-RU" altLang="ru-RU" sz="900" b="1" dirty="0">
                  <a:solidFill>
                    <a:srgbClr val="6C0000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Скругленный прямоугольник 7"/>
              <p:cNvSpPr>
                <a:spLocks noChangeArrowheads="1"/>
              </p:cNvSpPr>
              <p:nvPr/>
            </p:nvSpPr>
            <p:spPr bwMode="auto">
              <a:xfrm>
                <a:off x="3419872" y="2204864"/>
                <a:ext cx="1641475" cy="412750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ln w="4445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000" rIns="0" anchor="ctr"/>
              <a:lstStyle/>
              <a:p>
                <a:pPr algn="ctr">
                  <a:buClr>
                    <a:srgbClr val="000000"/>
                  </a:buClr>
                  <a:buSzPct val="100000"/>
                </a:pPr>
                <a:r>
                  <a:rPr lang="ru-RU" altLang="ru-RU" sz="900" b="1" dirty="0" smtClean="0">
                    <a:solidFill>
                      <a:srgbClr val="6C0000"/>
                    </a:solidFill>
                    <a:cs typeface="Arial" pitchFamily="34" charset="0"/>
                  </a:rPr>
                  <a:t>ДИРЕКТОР</a:t>
                </a:r>
                <a:endParaRPr lang="ru-RU" altLang="ru-RU" sz="900" b="1" dirty="0">
                  <a:solidFill>
                    <a:srgbClr val="6C0000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AutoShape 38"/>
              <p:cNvSpPr>
                <a:spLocks noChangeArrowheads="1"/>
              </p:cNvSpPr>
              <p:nvPr/>
            </p:nvSpPr>
            <p:spPr bwMode="auto">
              <a:xfrm>
                <a:off x="7702214" y="3860604"/>
                <a:ext cx="1118259" cy="166132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ln w="4445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000" rIns="0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ru-RU" sz="900" b="1" dirty="0" smtClean="0">
                    <a:solidFill>
                      <a:srgbClr val="6C0000"/>
                    </a:solidFill>
                    <a:cs typeface="Arial" pitchFamily="34" charset="0"/>
                  </a:rPr>
                  <a:t>ИАЦ «Эксперт»</a:t>
                </a:r>
              </a:p>
              <a:p>
                <a:pPr algn="ctr">
                  <a:buClr>
                    <a:srgbClr val="000000"/>
                  </a:buClr>
                  <a:buSzPct val="100000"/>
                </a:pPr>
                <a:endParaRPr lang="ru-RU" sz="900" b="1" dirty="0" smtClean="0">
                  <a:solidFill>
                    <a:srgbClr val="6C0000"/>
                  </a:solidFill>
                  <a:cs typeface="Arial" pitchFamily="34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</a:pPr>
                <a:r>
                  <a:rPr lang="ru-RU" sz="900" b="1" dirty="0" smtClean="0">
                    <a:solidFill>
                      <a:srgbClr val="6C0000"/>
                    </a:solidFill>
                    <a:cs typeface="Arial" pitchFamily="34" charset="0"/>
                  </a:rPr>
                  <a:t>2 </a:t>
                </a:r>
                <a:r>
                  <a:rPr lang="ru-RU" sz="900" b="1" dirty="0">
                    <a:solidFill>
                      <a:srgbClr val="6C0000"/>
                    </a:solidFill>
                    <a:cs typeface="Arial" pitchFamily="34" charset="0"/>
                  </a:rPr>
                  <a:t>сотрудника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sz="900" dirty="0">
                  <a:solidFill>
                    <a:srgbClr val="6C0000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AutoShape 41"/>
              <p:cNvSpPr>
                <a:spLocks noChangeArrowheads="1"/>
              </p:cNvSpPr>
              <p:nvPr/>
            </p:nvSpPr>
            <p:spPr bwMode="auto">
              <a:xfrm>
                <a:off x="6025146" y="2857597"/>
                <a:ext cx="2592008" cy="71567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ln w="4445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000" rIns="0" anchor="ctr"/>
              <a:lstStyle/>
              <a:p>
                <a:pPr algn="ctr">
                  <a:buClr>
                    <a:srgbClr val="000000"/>
                  </a:buClr>
                  <a:buSzPct val="100000"/>
                </a:pPr>
                <a:r>
                  <a:rPr lang="ru-RU" altLang="ru-RU" sz="900" b="1" dirty="0">
                    <a:solidFill>
                      <a:srgbClr val="6C0000"/>
                    </a:solidFill>
                    <a:cs typeface="Arial" pitchFamily="34" charset="0"/>
                  </a:rPr>
                  <a:t>Научная школа</a:t>
                </a:r>
              </a:p>
              <a:p>
                <a:pPr algn="ctr">
                  <a:buClr>
                    <a:srgbClr val="000000"/>
                  </a:buClr>
                  <a:buSzPct val="100000"/>
                </a:pPr>
                <a:r>
                  <a:rPr lang="ru-RU" altLang="ru-RU" sz="900" b="1" dirty="0">
                    <a:solidFill>
                      <a:srgbClr val="6C0000"/>
                    </a:solidFill>
                    <a:cs typeface="Arial" pitchFamily="34" charset="0"/>
                  </a:rPr>
                  <a:t>«Региональная экономика Севера»</a:t>
                </a:r>
              </a:p>
            </p:txBody>
          </p:sp>
        </p:grpSp>
        <p:grpSp>
          <p:nvGrpSpPr>
            <p:cNvPr id="34" name="Группа 53"/>
            <p:cNvGrpSpPr>
              <a:grpSpLocks/>
            </p:cNvGrpSpPr>
            <p:nvPr/>
          </p:nvGrpSpPr>
          <p:grpSpPr bwMode="auto">
            <a:xfrm>
              <a:off x="1166335" y="3049910"/>
              <a:ext cx="7150081" cy="232127"/>
              <a:chOff x="1166335" y="3049910"/>
              <a:chExt cx="7150081" cy="232127"/>
            </a:xfrm>
          </p:grpSpPr>
          <p:cxnSp>
            <p:nvCxnSpPr>
              <p:cNvPr id="35" name="Прямая соединительная линия 9"/>
              <p:cNvCxnSpPr>
                <a:cxnSpLocks noChangeShapeType="1"/>
              </p:cNvCxnSpPr>
              <p:nvPr/>
            </p:nvCxnSpPr>
            <p:spPr bwMode="auto">
              <a:xfrm flipV="1">
                <a:off x="1166335" y="3049910"/>
                <a:ext cx="7150081" cy="101"/>
              </a:xfrm>
              <a:prstGeom prst="line">
                <a:avLst/>
              </a:prstGeom>
              <a:noFill/>
              <a:ln w="25400" cmpd="dbl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Прямая соединительная линия 90"/>
              <p:cNvCxnSpPr>
                <a:cxnSpLocks noChangeShapeType="1"/>
              </p:cNvCxnSpPr>
              <p:nvPr/>
            </p:nvCxnSpPr>
            <p:spPr bwMode="auto">
              <a:xfrm>
                <a:off x="6653447" y="3080898"/>
                <a:ext cx="0" cy="201139"/>
              </a:xfrm>
              <a:prstGeom prst="line">
                <a:avLst/>
              </a:prstGeom>
              <a:noFill/>
              <a:ln w="25400" cmpd="dbl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7" name="Прямая соединительная линия 90"/>
              <p:cNvCxnSpPr>
                <a:cxnSpLocks noChangeShapeType="1"/>
              </p:cNvCxnSpPr>
              <p:nvPr/>
            </p:nvCxnSpPr>
            <p:spPr bwMode="auto">
              <a:xfrm>
                <a:off x="8316416" y="3068960"/>
                <a:ext cx="0" cy="201139"/>
              </a:xfrm>
              <a:prstGeom prst="line">
                <a:avLst/>
              </a:prstGeom>
              <a:noFill/>
              <a:ln w="25400" cmpd="dbl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9" name="Прямая соединительная линия 90"/>
              <p:cNvCxnSpPr>
                <a:cxnSpLocks noChangeShapeType="1"/>
              </p:cNvCxnSpPr>
              <p:nvPr/>
            </p:nvCxnSpPr>
            <p:spPr bwMode="auto">
              <a:xfrm>
                <a:off x="4012810" y="3068960"/>
                <a:ext cx="0" cy="201139"/>
              </a:xfrm>
              <a:prstGeom prst="line">
                <a:avLst/>
              </a:prstGeom>
              <a:noFill/>
              <a:ln w="25400" cmpd="dbl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0" name="Прямая соединительная линия 90"/>
              <p:cNvCxnSpPr>
                <a:cxnSpLocks noChangeShapeType="1"/>
              </p:cNvCxnSpPr>
              <p:nvPr/>
            </p:nvCxnSpPr>
            <p:spPr bwMode="auto">
              <a:xfrm>
                <a:off x="1180190" y="3049910"/>
                <a:ext cx="0" cy="201139"/>
              </a:xfrm>
              <a:prstGeom prst="line">
                <a:avLst/>
              </a:prstGeom>
              <a:noFill/>
              <a:ln w="25400" cmpd="dbl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59" name="Прямая соединительная линия 90"/>
          <p:cNvCxnSpPr>
            <a:cxnSpLocks noChangeShapeType="1"/>
            <a:stCxn id="44" idx="2"/>
            <a:endCxn id="43" idx="0"/>
          </p:cNvCxnSpPr>
          <p:nvPr/>
        </p:nvCxnSpPr>
        <p:spPr bwMode="auto">
          <a:xfrm>
            <a:off x="2697251" y="1474481"/>
            <a:ext cx="5045" cy="206813"/>
          </a:xfrm>
          <a:prstGeom prst="line">
            <a:avLst/>
          </a:prstGeom>
          <a:noFill/>
          <a:ln w="25400" cmpd="dbl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Скругленный прямоугольник 4"/>
          <p:cNvSpPr/>
          <p:nvPr/>
        </p:nvSpPr>
        <p:spPr bwMode="auto">
          <a:xfrm>
            <a:off x="3255732" y="3717032"/>
            <a:ext cx="2949354" cy="99785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29000">
                <a:srgbClr val="FFEBFA"/>
              </a:gs>
            </a:gsLst>
            <a:lin ang="16200000" scaled="0"/>
            <a:tileRect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ru-RU" sz="1600" dirty="0">
                <a:solidFill>
                  <a:schemeClr val="tx1"/>
                </a:solidFill>
                <a:cs typeface="Lucida Sans Unicode" charset="0"/>
              </a:rPr>
              <a:t>% остепенённости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ru-RU" sz="1600" dirty="0">
                <a:solidFill>
                  <a:schemeClr val="tx1"/>
                </a:solidFill>
                <a:cs typeface="Lucida Sans Unicode" charset="0"/>
              </a:rPr>
              <a:t>2014г    </a:t>
            </a:r>
            <a:r>
              <a:rPr lang="ru-RU" sz="1600" dirty="0" smtClean="0">
                <a:solidFill>
                  <a:schemeClr val="tx1"/>
                </a:solidFill>
                <a:cs typeface="Lucida Sans Unicode" charset="0"/>
              </a:rPr>
              <a:t>    </a:t>
            </a:r>
            <a:r>
              <a:rPr lang="ru-RU" sz="1600" dirty="0">
                <a:solidFill>
                  <a:schemeClr val="tx1"/>
                </a:solidFill>
                <a:cs typeface="Lucida Sans Unicode" charset="0"/>
              </a:rPr>
              <a:t>2015г</a:t>
            </a:r>
            <a:r>
              <a:rPr lang="ru-RU" sz="1600" dirty="0" smtClean="0">
                <a:solidFill>
                  <a:schemeClr val="tx1"/>
                </a:solidFill>
                <a:cs typeface="Lucida Sans Unicode" charset="0"/>
              </a:rPr>
              <a:t>.       2016 г.</a:t>
            </a:r>
            <a:r>
              <a:rPr lang="ru-RU" sz="1600" dirty="0">
                <a:solidFill>
                  <a:schemeClr val="tx1"/>
                </a:solidFill>
                <a:cs typeface="Lucida Sans Unicode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cs typeface="Lucida Sans Unicode" charset="0"/>
              </a:rPr>
              <a:t>55,6 %      58,3 %      81%</a:t>
            </a:r>
            <a:endParaRPr lang="ru-RU" sz="1600" dirty="0">
              <a:solidFill>
                <a:schemeClr val="tx1"/>
              </a:solidFill>
              <a:cs typeface="Lucida Sans Unicode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331641" y="3501008"/>
            <a:ext cx="2016223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Структура НИИРЭС</a:t>
            </a: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474303" y="6597352"/>
            <a:ext cx="2101479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Кадровый состав НИИРЭС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>
          <a:xfrm>
            <a:off x="8748464" y="6453336"/>
            <a:ext cx="275515" cy="348952"/>
          </a:xfrm>
          <a:solidFill>
            <a:srgbClr val="CCFFFF"/>
          </a:solidFill>
          <a:ln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fld id="{8DB16571-4150-4285-A972-BE58E67F812E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>
                <a:defRPr/>
              </a:pPr>
              <a:t>2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66337495"/>
              </p:ext>
            </p:extLst>
          </p:nvPr>
        </p:nvGraphicFramePr>
        <p:xfrm>
          <a:off x="-116117" y="3514026"/>
          <a:ext cx="4463580" cy="308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37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0FAFE2B-F754-49BC-88E2-03F0DB9A3D1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 l="8075" t="16380" r="9933" b="37523"/>
          <a:stretch>
            <a:fillRect/>
          </a:stretch>
        </p:blipFill>
        <p:spPr bwMode="auto">
          <a:xfrm>
            <a:off x="428625" y="142875"/>
            <a:ext cx="857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7213" y="188640"/>
            <a:ext cx="8229600" cy="50405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НАУЧНО-ИССЛЕДОВАТЕЛЬСКИЙ ИНСТИТУТ 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РЕГИОНАЛЬНОЙ ЭКОНОМИКИ СЕВЕРА СВФУ</a:t>
            </a:r>
            <a:endParaRPr lang="ru-RU" altLang="ru-RU" sz="3600" b="1" dirty="0" smtClean="0">
              <a:solidFill>
                <a:schemeClr val="accent5">
                  <a:lumMod val="75000"/>
                </a:schemeClr>
              </a:solidFill>
              <a:ea typeface="Lucida Sans Unicode" pitchFamily="34" charset="0"/>
            </a:endParaRPr>
          </a:p>
        </p:txBody>
      </p:sp>
      <p:grpSp>
        <p:nvGrpSpPr>
          <p:cNvPr id="8" name="Группа 25"/>
          <p:cNvGrpSpPr>
            <a:grpSpLocks/>
          </p:cNvGrpSpPr>
          <p:nvPr/>
        </p:nvGrpSpPr>
        <p:grpSpPr bwMode="auto">
          <a:xfrm rot="5400000">
            <a:off x="4500001" y="-3411766"/>
            <a:ext cx="144000" cy="8640958"/>
            <a:chOff x="8572528" y="0"/>
            <a:chExt cx="215902" cy="6858000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8643966" y="0"/>
              <a:ext cx="71439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1600">
                <a:cs typeface="+mn-cs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rot="5400000">
              <a:off x="5144322" y="3428206"/>
              <a:ext cx="6858000" cy="158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5358636" y="3428206"/>
              <a:ext cx="68580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Подзаголовок 7"/>
          <p:cNvSpPr txBox="1">
            <a:spLocks/>
          </p:cNvSpPr>
          <p:nvPr/>
        </p:nvSpPr>
        <p:spPr bwMode="auto">
          <a:xfrm>
            <a:off x="683568" y="1494076"/>
            <a:ext cx="7866874" cy="2494275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8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- Выполнение Государственного задания МОН РФ на НИР 2014-2016 гг.</a:t>
            </a:r>
          </a:p>
          <a:p>
            <a:pPr algn="ctr"/>
            <a:endParaRPr lang="ru-RU" sz="1200" b="1" kern="0" dirty="0" smtClean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  <a:p>
            <a:pPr algn="ctr"/>
            <a:r>
              <a:rPr lang="ru-RU" sz="105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Этап 2016 г</a:t>
            </a:r>
            <a:r>
              <a:rPr lang="ru-RU" sz="105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. </a:t>
            </a:r>
            <a:endParaRPr lang="ru-RU" sz="1050" b="1" kern="0" dirty="0" smtClean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№01201460076 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«Разработка методологических основ совершенствования управления инновационным развитием региона на всех уровнях» 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Руководитель НИР </a:t>
            </a:r>
            <a:r>
              <a:rPr lang="ru-RU" sz="1000" b="1" kern="0" dirty="0" err="1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к.ф-м.н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., 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доцент. Н.Е. Егоров</a:t>
            </a:r>
            <a:endParaRPr lang="ru-RU" sz="1000" b="1" kern="0" dirty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№01201460077 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«Научное обоснование регулирования процессов привлечения и закрепления населения в условиях дисбаланса регионального рынка труда» 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Руководитель НИР </a:t>
            </a:r>
            <a:r>
              <a:rPr lang="ru-RU" sz="1000" b="1" kern="0" dirty="0">
                <a:solidFill>
                  <a:srgbClr val="16165D"/>
                </a:solidFill>
                <a:ea typeface="Lucida Sans Unicode" charset="0"/>
              </a:rPr>
              <a:t>д.э.н., доцент 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С.А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. Сукнёва</a:t>
            </a:r>
            <a:endParaRPr lang="ru-RU" sz="1000" b="1" kern="0" dirty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№ </a:t>
            </a:r>
            <a:r>
              <a:rPr lang="sah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01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2014</a:t>
            </a:r>
            <a:r>
              <a:rPr lang="sah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60078 </a:t>
            </a:r>
            <a:r>
              <a:rPr lang="ru-RU" sz="1000" b="1" kern="0" dirty="0" smtClean="0">
                <a:solidFill>
                  <a:srgbClr val="16165D"/>
                </a:solidFill>
                <a:ea typeface="Lucida Sans Unicode" charset="0"/>
              </a:rPr>
              <a:t>«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Определение имеющихся точек взаимодействия базовых отраслей и выработка концептуальных предложений для перспективного сотрудничества внутри межрегионального кластера» 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Руководитель 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НИР д.э.н. 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Э.И.</a:t>
            </a:r>
            <a:r>
              <a:rPr lang="ru-RU" sz="1000" b="1" dirty="0"/>
              <a:t> 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Ефремов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№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01201460079 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«Разработка методики организации мониторинга финансового положения муниципальных образований в Республике Саха (Якутия)» 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Руководитель НИР к.э.н., 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доцент П.В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. Гуляев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№01201460080 «Разработка направлений и механизмов развития коммунального обеспечения комфортного проживания на Северо-Востоке России» Руководитель 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НИР  к.э.н., 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доцент 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М.П</a:t>
            </a:r>
            <a:r>
              <a:rPr lang="ru-RU" sz="10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. Соломонов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b="1" kern="0" dirty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  <a:p>
            <a:endParaRPr lang="ru-RU" sz="1200" b="1" kern="0" dirty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12474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Направления деятельности в 2016 году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92075" y="92075"/>
          <a:ext cx="14303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Объект упаковщика для оболочки" showAsIcon="1" r:id="rId4" imgW="1431000" imgH="482400" progId="Package">
                  <p:embed/>
                </p:oleObj>
              </mc:Choice>
              <mc:Fallback>
                <p:oleObj name="Объект упаковщика для оболочки" showAsIcon="1" r:id="rId4" imgW="1431000" imgH="482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30338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одзаголовок 7"/>
          <p:cNvSpPr txBox="1">
            <a:spLocks/>
          </p:cNvSpPr>
          <p:nvPr/>
        </p:nvSpPr>
        <p:spPr bwMode="auto">
          <a:xfrm>
            <a:off x="683568" y="4190395"/>
            <a:ext cx="7866874" cy="824136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8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ru-RU" sz="1200" b="1" kern="0" dirty="0" smtClean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Выполнение НИР по хоздоговорным работам и грантам</a:t>
            </a:r>
          </a:p>
          <a:p>
            <a:pPr marL="171450" indent="-171450" algn="just">
              <a:buFontTx/>
              <a:buChar char="-"/>
            </a:pPr>
            <a:endParaRPr lang="ru-RU" sz="1200" b="1" kern="0" dirty="0" smtClean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Выполнено 3 хоздоговора с АО «</a:t>
            </a:r>
            <a:r>
              <a:rPr lang="ru-RU" sz="1000" b="1" kern="0" dirty="0" err="1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Саханефтегазсбыт</a:t>
            </a: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», АК АЛРОСА (ПАО).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Выполнен 1 этап гранта РГНФ. Руководитель НИР к.э.н., доцент П.В. Гуляев </a:t>
            </a:r>
          </a:p>
          <a:p>
            <a:endParaRPr lang="ru-RU" sz="1200" b="1" kern="0" dirty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  <a:p>
            <a:endParaRPr lang="ru-RU" sz="1200" b="1" kern="0" dirty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</p:txBody>
      </p:sp>
      <p:sp>
        <p:nvSpPr>
          <p:cNvPr id="14" name="Подзаголовок 7"/>
          <p:cNvSpPr txBox="1">
            <a:spLocks/>
          </p:cNvSpPr>
          <p:nvPr/>
        </p:nvSpPr>
        <p:spPr bwMode="auto">
          <a:xfrm>
            <a:off x="683568" y="5198345"/>
            <a:ext cx="7869505" cy="1515193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8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ru-RU" sz="12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Комплексные научные исследования в Республике Саха (Якутия), направленные на развитие производительных сил и социальной сферы на 2016-2020 годы</a:t>
            </a:r>
            <a:endParaRPr lang="ru-RU" sz="1200" b="1" kern="0" dirty="0" smtClean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Разработка системы показателей для оценки комфортности проживания в населенных пунктах Республики Саха (Якутия). Руководитель НИР к.э.н., доцент М.П. Соломонов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Современные проблемы пространственной организации региональной экономики, финансов и социума РС (Я). Руководитель НИР д.э.н., профессор М.В. Николаев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kern="0" dirty="0">
                <a:solidFill>
                  <a:srgbClr val="16165D"/>
                </a:solidFill>
                <a:latin typeface="+mn-lt"/>
                <a:ea typeface="Lucida Sans Unicode" charset="0"/>
                <a:cs typeface="+mn-cs"/>
              </a:rPr>
              <a:t>Исследование и определение целесообразности применения кластерного подхода при освоении месторождений полезных ископаемых в Западной Якутии. Руководитель НИР к.э.н. Ю.Г. Данилов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endParaRPr lang="ru-RU" sz="1200" b="1" kern="0" dirty="0">
              <a:solidFill>
                <a:srgbClr val="16165D"/>
              </a:solidFill>
              <a:ea typeface="Lucida Sans Unicode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endParaRPr lang="ru-RU" sz="1200" b="1" kern="0" dirty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  <a:p>
            <a:endParaRPr lang="ru-RU" sz="1200" b="1" kern="0" dirty="0">
              <a:solidFill>
                <a:srgbClr val="16165D"/>
              </a:solidFill>
              <a:latin typeface="+mn-lt"/>
              <a:ea typeface="Lucida Sans Unicod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6000"/>
                    </a14:imgEffect>
                    <a14:imgEffect>
                      <a14:brightnessContrast contrast="-3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4888" y="5154208"/>
            <a:ext cx="2296268" cy="16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738467" y="0"/>
            <a:ext cx="8262689" cy="1124744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НАУЧНО-ИССЛЕДОВАТЕЛЬСКИЙ ИНСТИТУТ 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РЕГИОНАЛЬНОЙ ЭКОНОМИКИ СЕВЕРА СВФУ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/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2000" b="1" dirty="0" smtClean="0">
                <a:solidFill>
                  <a:srgbClr val="0070C0"/>
                </a:solidFill>
                <a:latin typeface="Arial Black" pitchFamily="34" charset="0"/>
                <a:ea typeface="Lucida Sans Unicode" pitchFamily="34" charset="0"/>
              </a:rPr>
              <a:t>Финансирование научных исследований </a:t>
            </a:r>
          </a:p>
        </p:txBody>
      </p:sp>
      <p:pic>
        <p:nvPicPr>
          <p:cNvPr id="1029" name="Рисунок 3"/>
          <p:cNvPicPr>
            <a:picLocks noChangeAspect="1"/>
          </p:cNvPicPr>
          <p:nvPr/>
        </p:nvPicPr>
        <p:blipFill>
          <a:blip r:embed="rId4" cstate="print"/>
          <a:srcRect l="8075" t="16380" r="9933" b="37523"/>
          <a:stretch>
            <a:fillRect/>
          </a:stretch>
        </p:blipFill>
        <p:spPr bwMode="auto">
          <a:xfrm>
            <a:off x="250825" y="166688"/>
            <a:ext cx="857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5"/>
          <p:cNvGrpSpPr>
            <a:grpSpLocks/>
          </p:cNvGrpSpPr>
          <p:nvPr/>
        </p:nvGrpSpPr>
        <p:grpSpPr bwMode="auto">
          <a:xfrm rot="5400000">
            <a:off x="4860493" y="-2979373"/>
            <a:ext cx="143893" cy="7200000"/>
            <a:chOff x="8572528" y="0"/>
            <a:chExt cx="215902" cy="6858000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8643966" y="0"/>
              <a:ext cx="71439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rot="5400000">
              <a:off x="5144322" y="3428206"/>
              <a:ext cx="6858000" cy="158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5358636" y="3428206"/>
              <a:ext cx="68580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Номер слайда 1"/>
          <p:cNvSpPr txBox="1">
            <a:spLocks/>
          </p:cNvSpPr>
          <p:nvPr/>
        </p:nvSpPr>
        <p:spPr bwMode="auto">
          <a:xfrm>
            <a:off x="8748464" y="6453336"/>
            <a:ext cx="275515" cy="348952"/>
          </a:xfrm>
          <a:prstGeom prst="rect">
            <a:avLst/>
          </a:prstGeom>
          <a:solidFill>
            <a:srgbClr val="CCFFFF"/>
          </a:solidFill>
          <a:ln w="9525">
            <a:solidFill>
              <a:srgbClr val="0070C0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fld id="{8DB16571-4150-4285-A972-BE58E67F812E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>
                <a:defRPr/>
              </a:pPr>
              <a:t>4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069247"/>
              </p:ext>
            </p:extLst>
          </p:nvPr>
        </p:nvGraphicFramePr>
        <p:xfrm>
          <a:off x="107504" y="1128229"/>
          <a:ext cx="46085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Скругленный прямоугольник 32"/>
          <p:cNvSpPr/>
          <p:nvPr/>
        </p:nvSpPr>
        <p:spPr bwMode="auto">
          <a:xfrm>
            <a:off x="5436096" y="1412776"/>
            <a:ext cx="2949354" cy="99785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29000">
                <a:srgbClr val="FFEBFA"/>
              </a:gs>
            </a:gsLst>
            <a:lin ang="16200000" scaled="0"/>
            <a:tileRect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cs typeface="Lucida Sans Unicode" charset="0"/>
              </a:rPr>
              <a:t>Финансирование НИИРЭС, млн. руб.</a:t>
            </a:r>
            <a:endParaRPr lang="ru-RU" sz="1400" dirty="0">
              <a:solidFill>
                <a:schemeClr val="tx1"/>
              </a:solidFill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ru-RU" sz="1400" dirty="0">
                <a:solidFill>
                  <a:schemeClr val="tx1"/>
                </a:solidFill>
                <a:cs typeface="Lucida Sans Unicode" charset="0"/>
              </a:rPr>
              <a:t>2014г    </a:t>
            </a:r>
            <a:r>
              <a:rPr lang="ru-RU" sz="1400" dirty="0" smtClean="0">
                <a:solidFill>
                  <a:schemeClr val="tx1"/>
                </a:solidFill>
                <a:cs typeface="Lucida Sans Unicode" charset="0"/>
              </a:rPr>
              <a:t>    </a:t>
            </a:r>
            <a:r>
              <a:rPr lang="ru-RU" sz="1400" dirty="0">
                <a:solidFill>
                  <a:schemeClr val="tx1"/>
                </a:solidFill>
                <a:cs typeface="Lucida Sans Unicode" charset="0"/>
              </a:rPr>
              <a:t>2015г</a:t>
            </a:r>
            <a:r>
              <a:rPr lang="ru-RU" sz="1400" dirty="0" smtClean="0">
                <a:solidFill>
                  <a:schemeClr val="tx1"/>
                </a:solidFill>
                <a:cs typeface="Lucida Sans Unicode" charset="0"/>
              </a:rPr>
              <a:t>.       2016 г.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cs typeface="Lucida Sans Unicode" charset="0"/>
              </a:rPr>
              <a:t>28,9          28,5           22,5</a:t>
            </a:r>
            <a:endParaRPr lang="ru-RU" sz="1400" dirty="0">
              <a:solidFill>
                <a:schemeClr val="tx1"/>
              </a:solidFill>
              <a:cs typeface="Lucida Sans Unicode" charset="0"/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744173"/>
              </p:ext>
            </p:extLst>
          </p:nvPr>
        </p:nvGraphicFramePr>
        <p:xfrm>
          <a:off x="215312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891865"/>
              </p:ext>
            </p:extLst>
          </p:nvPr>
        </p:nvGraphicFramePr>
        <p:xfrm>
          <a:off x="4572000" y="27156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607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6000"/>
                    </a14:imgEffect>
                    <a14:imgEffect>
                      <a14:brightnessContrast contrast="-3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24204" y="4888769"/>
            <a:ext cx="2296268" cy="16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738467" y="0"/>
            <a:ext cx="8262689" cy="1124744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НАУЧНО-ИССЛЕДОВАТЕЛЬСКИЙ ИНСТИТУТ 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РЕГИОНАЛЬНОЙ ЭКОНОМИКИ СЕВЕРА СВФУ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/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2000" b="1" dirty="0" smtClean="0">
                <a:solidFill>
                  <a:srgbClr val="0070C0"/>
                </a:solidFill>
                <a:latin typeface="Arial Black" pitchFamily="34" charset="0"/>
                <a:ea typeface="Lucida Sans Unicode" pitchFamily="34" charset="0"/>
              </a:rPr>
              <a:t>Финансирование научных исследований </a:t>
            </a:r>
          </a:p>
        </p:txBody>
      </p:sp>
      <p:pic>
        <p:nvPicPr>
          <p:cNvPr id="1029" name="Рисунок 3"/>
          <p:cNvPicPr>
            <a:picLocks noChangeAspect="1"/>
          </p:cNvPicPr>
          <p:nvPr/>
        </p:nvPicPr>
        <p:blipFill>
          <a:blip r:embed="rId4" cstate="print"/>
          <a:srcRect l="8075" t="16380" r="9933" b="37523"/>
          <a:stretch>
            <a:fillRect/>
          </a:stretch>
        </p:blipFill>
        <p:spPr bwMode="auto">
          <a:xfrm>
            <a:off x="250825" y="166688"/>
            <a:ext cx="857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5"/>
          <p:cNvGrpSpPr>
            <a:grpSpLocks/>
          </p:cNvGrpSpPr>
          <p:nvPr/>
        </p:nvGrpSpPr>
        <p:grpSpPr bwMode="auto">
          <a:xfrm rot="5400000">
            <a:off x="4860493" y="-2979373"/>
            <a:ext cx="143893" cy="7200000"/>
            <a:chOff x="8572528" y="0"/>
            <a:chExt cx="215902" cy="6858000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8643966" y="0"/>
              <a:ext cx="71439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rot="5400000">
              <a:off x="5144322" y="3428206"/>
              <a:ext cx="6858000" cy="158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5358636" y="3428206"/>
              <a:ext cx="68580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Прямоугольник 2"/>
          <p:cNvSpPr/>
          <p:nvPr/>
        </p:nvSpPr>
        <p:spPr bwMode="auto">
          <a:xfrm>
            <a:off x="214282" y="2247138"/>
            <a:ext cx="5040559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chemeClr val="accent1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28 заявок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 подано в 2016г.</a:t>
            </a:r>
            <a:r>
              <a:rPr lang="ru-RU" dirty="0">
                <a:solidFill>
                  <a:schemeClr val="tx1"/>
                </a:solidFill>
                <a:cs typeface="Lucida Sans Unicode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Lucida Sans Unicode" charset="0"/>
              </a:rPr>
              <a:t>на конкурсы: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74660" y="4456721"/>
            <a:ext cx="3247901" cy="43204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04800" dist="38100" dir="5400000" algn="t" rotWithShape="0">
              <a:srgbClr val="C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РГНФ – 12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14282" y="5143512"/>
            <a:ext cx="3247901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РФФИ –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820043" y="5733256"/>
            <a:ext cx="3247901" cy="43204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04800" dist="38100" dir="5400000" algn="t" rotWithShape="0">
              <a:srgbClr val="C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ru-RU" sz="1600" dirty="0" smtClean="0">
                <a:solidFill>
                  <a:schemeClr val="tx1"/>
                </a:solidFill>
                <a:cs typeface="Lucida Sans Unicode" charset="0"/>
              </a:rPr>
              <a:t>РНФ - 2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50824" y="6309320"/>
            <a:ext cx="3247901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Прочие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 – </a:t>
            </a:r>
            <a:r>
              <a:rPr lang="ru-RU" sz="1600" dirty="0" smtClean="0">
                <a:solidFill>
                  <a:schemeClr val="tx1"/>
                </a:solidFill>
                <a:cs typeface="Lucida Sans Unicode" charset="0"/>
              </a:rPr>
              <a:t>13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779912" y="4581128"/>
            <a:ext cx="2235795" cy="3455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на рассмотрении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995936" y="5733256"/>
            <a:ext cx="2235795" cy="3455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на рассмотрении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814541" y="6380758"/>
            <a:ext cx="2235795" cy="4772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7 поддержано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 bwMode="auto">
          <a:xfrm>
            <a:off x="8748464" y="6453336"/>
            <a:ext cx="275515" cy="348952"/>
          </a:xfrm>
          <a:prstGeom prst="rect">
            <a:avLst/>
          </a:prstGeom>
          <a:solidFill>
            <a:srgbClr val="CCFFFF"/>
          </a:solidFill>
          <a:ln w="9525">
            <a:solidFill>
              <a:srgbClr val="0070C0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fld id="{8DB16571-4150-4285-A972-BE58E67F812E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>
                <a:defRPr/>
              </a:pPr>
              <a:t>5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682648" y="5167708"/>
            <a:ext cx="2235795" cy="3455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на рассмотрении</a:t>
            </a: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60773"/>
              </p:ext>
            </p:extLst>
          </p:nvPr>
        </p:nvGraphicFramePr>
        <p:xfrm>
          <a:off x="4877011" y="1321308"/>
          <a:ext cx="4146968" cy="271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Прямоугольник 33"/>
          <p:cNvSpPr/>
          <p:nvPr/>
        </p:nvSpPr>
        <p:spPr bwMode="auto">
          <a:xfrm>
            <a:off x="214282" y="3801580"/>
            <a:ext cx="3247901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Госзадание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 МО РФ –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521364" y="3861688"/>
            <a:ext cx="2235795" cy="3455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charset="0"/>
              </a:rPr>
              <a:t>на рассмотрении</a:t>
            </a:r>
          </a:p>
        </p:txBody>
      </p:sp>
    </p:spTree>
    <p:extLst>
      <p:ext uri="{BB962C8B-B14F-4D97-AF65-F5344CB8AC3E}">
        <p14:creationId xmlns:p14="http://schemas.microsoft.com/office/powerpoint/2010/main" val="15097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Рисунок 3"/>
          <p:cNvPicPr>
            <a:picLocks noChangeAspect="1"/>
          </p:cNvPicPr>
          <p:nvPr/>
        </p:nvPicPr>
        <p:blipFill>
          <a:blip r:embed="rId2" cstate="print"/>
          <a:srcRect l="8075" t="16380" r="9933" b="37523"/>
          <a:stretch>
            <a:fillRect/>
          </a:stretch>
        </p:blipFill>
        <p:spPr bwMode="auto">
          <a:xfrm>
            <a:off x="42863" y="115888"/>
            <a:ext cx="8572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25"/>
          <p:cNvGrpSpPr>
            <a:grpSpLocks/>
          </p:cNvGrpSpPr>
          <p:nvPr/>
        </p:nvGrpSpPr>
        <p:grpSpPr bwMode="auto">
          <a:xfrm rot="5400000">
            <a:off x="4896035" y="-3159731"/>
            <a:ext cx="144015" cy="7704855"/>
            <a:chOff x="8572528" y="0"/>
            <a:chExt cx="215902" cy="6858000"/>
          </a:xfrm>
        </p:grpSpPr>
        <p:sp>
          <p:nvSpPr>
            <p:cNvPr id="19" name="Прямоугольник 18"/>
            <p:cNvSpPr/>
            <p:nvPr/>
          </p:nvSpPr>
          <p:spPr bwMode="auto">
            <a:xfrm>
              <a:off x="8643966" y="0"/>
              <a:ext cx="71439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1600">
                <a:cs typeface="+mn-cs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 bwMode="auto">
            <a:xfrm rot="5400000">
              <a:off x="5144322" y="3428206"/>
              <a:ext cx="6858000" cy="158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 rot="5400000">
              <a:off x="5358636" y="3428206"/>
              <a:ext cx="68580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262689" cy="1124744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НАУЧНО-ИССЛЕДОВАТЕЛЬСКИЙ ИНСТИТУТ 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РЕГИОНАЛЬНОЙ ЭКОНОМИКИ СЕВЕРА СВФУ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/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Arial Black" pitchFamily="34" charset="0"/>
                <a:ea typeface="Lucida Sans Unicode" pitchFamily="34" charset="0"/>
              </a:rPr>
              <a:t>Результаты  научных  исследований 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22656"/>
              </p:ext>
            </p:extLst>
          </p:nvPr>
        </p:nvGraphicFramePr>
        <p:xfrm>
          <a:off x="4441765" y="1340768"/>
          <a:ext cx="4378705" cy="4284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8705"/>
              </a:tblGrid>
              <a:tr h="468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Выполнение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индикаторов за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2016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ОПУБЛИКОВАНО: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1 монография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1 учебное пособие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11 публикаций в БД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Scopus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WoS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83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46 публикаций РИНЦ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2 публикации в рецензируемых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ERIH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52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9 публикация  в журналах ВАК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4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Участие в 40 конференциях различного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уровня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4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2" name="Номер слайда 1"/>
          <p:cNvSpPr txBox="1">
            <a:spLocks/>
          </p:cNvSpPr>
          <p:nvPr/>
        </p:nvSpPr>
        <p:spPr bwMode="auto">
          <a:xfrm>
            <a:off x="8748464" y="6453336"/>
            <a:ext cx="275515" cy="348952"/>
          </a:xfrm>
          <a:prstGeom prst="rect">
            <a:avLst/>
          </a:prstGeom>
          <a:solidFill>
            <a:srgbClr val="CCFFFF"/>
          </a:solidFill>
          <a:ln w="9525">
            <a:solidFill>
              <a:srgbClr val="0070C0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fld id="{8DB16571-4150-4285-A972-BE58E67F812E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>
                <a:defRPr/>
              </a:pPr>
              <a:t>6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237844"/>
              </p:ext>
            </p:extLst>
          </p:nvPr>
        </p:nvGraphicFramePr>
        <p:xfrm>
          <a:off x="107504" y="1412776"/>
          <a:ext cx="417646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672156"/>
              </p:ext>
            </p:extLst>
          </p:nvPr>
        </p:nvGraphicFramePr>
        <p:xfrm>
          <a:off x="107504" y="3140968"/>
          <a:ext cx="4176464" cy="180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147331"/>
              </p:ext>
            </p:extLst>
          </p:nvPr>
        </p:nvGraphicFramePr>
        <p:xfrm>
          <a:off x="179512" y="5229200"/>
          <a:ext cx="410445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44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9" descr="св3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1437540"/>
            <a:ext cx="4170097" cy="307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7" name="Группа 25"/>
          <p:cNvGrpSpPr>
            <a:grpSpLocks/>
          </p:cNvGrpSpPr>
          <p:nvPr/>
        </p:nvGrpSpPr>
        <p:grpSpPr bwMode="auto">
          <a:xfrm>
            <a:off x="7812087" y="1052736"/>
            <a:ext cx="215901" cy="3784205"/>
            <a:chOff x="8572528" y="0"/>
            <a:chExt cx="215902" cy="6858000"/>
          </a:xfrm>
        </p:grpSpPr>
        <p:sp>
          <p:nvSpPr>
            <p:cNvPr id="27" name="Прямоугольник 26"/>
            <p:cNvSpPr/>
            <p:nvPr/>
          </p:nvSpPr>
          <p:spPr bwMode="auto">
            <a:xfrm>
              <a:off x="8643966" y="0"/>
              <a:ext cx="71439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 bwMode="auto">
            <a:xfrm rot="5400000">
              <a:off x="5144322" y="3428206"/>
              <a:ext cx="6858000" cy="158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Прямая соединительная линия 28"/>
            <p:cNvCxnSpPr/>
            <p:nvPr/>
          </p:nvCxnSpPr>
          <p:spPr bwMode="auto">
            <a:xfrm rot="5400000">
              <a:off x="5358636" y="3428206"/>
              <a:ext cx="68580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1510" name="Рисунок 3"/>
          <p:cNvPicPr>
            <a:picLocks noChangeAspect="1"/>
          </p:cNvPicPr>
          <p:nvPr/>
        </p:nvPicPr>
        <p:blipFill>
          <a:blip r:embed="rId3" cstate="print"/>
          <a:srcRect l="8075" t="16380" r="9933" b="37523"/>
          <a:stretch>
            <a:fillRect/>
          </a:stretch>
        </p:blipFill>
        <p:spPr bwMode="auto">
          <a:xfrm>
            <a:off x="539750" y="188913"/>
            <a:ext cx="857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1"/>
          <p:cNvSpPr/>
          <p:nvPr/>
        </p:nvSpPr>
        <p:spPr bwMode="auto">
          <a:xfrm>
            <a:off x="0" y="6381750"/>
            <a:ext cx="500404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04120"/>
              </p:ext>
            </p:extLst>
          </p:nvPr>
        </p:nvGraphicFramePr>
        <p:xfrm>
          <a:off x="2248917" y="1494158"/>
          <a:ext cx="4771355" cy="429768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  <a:reflection blurRad="6350" stA="50000" endA="300" endPos="55500" dist="50800" dir="5400000" sy="-100000" algn="bl" rotWithShape="0"/>
                </a:effectLst>
                <a:tableStyleId>{5C22544A-7EE6-4342-B048-85BDC9FD1C3A}</a:tableStyleId>
              </a:tblPr>
              <a:tblGrid>
                <a:gridCol w="4771355"/>
              </a:tblGrid>
              <a:tr h="41197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Социально-экономическая э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кспертиза законопроектов: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Общественная палата Республики Саха (Якутия) - 2;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Общественная палата при Главе ГО г. Якутск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- 1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Научно-техническая и финансово-экономическая экспертиза проектов и бизнес-планов: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комитет РС (Я) по инновационной политике и науке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работе Научно-технических советов: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Главе ГО г. Якутск, ГАУ «ЦСИ РС (Я)», Министерство промышленности РС (Я), Министерство экономики РС (Я) и др.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Отзывы на авторефераты: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Диссертационные советы – 6.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Рецензирование в журналах ВАК,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рецензирование дипломных работ.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000" marR="144000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3" name="Заголовок 1"/>
          <p:cNvSpPr txBox="1">
            <a:spLocks/>
          </p:cNvSpPr>
          <p:nvPr/>
        </p:nvSpPr>
        <p:spPr>
          <a:xfrm>
            <a:off x="683568" y="296466"/>
            <a:ext cx="8262689" cy="112474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7E7FF"/>
                </a:solidFill>
                <a:latin typeface="+mj-lt"/>
                <a:ea typeface="Lucida Sans Unicode" charset="0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7E7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7E7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7E7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7E7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B7E7FF"/>
                </a:solidFill>
                <a:latin typeface="Arial" charset="0"/>
                <a:cs typeface="Lucida Sans Unicode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B7E7FF"/>
                </a:solidFill>
                <a:latin typeface="Arial" charset="0"/>
                <a:cs typeface="Lucida Sans Unicode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B7E7FF"/>
                </a:solidFill>
                <a:latin typeface="Arial" charset="0"/>
                <a:cs typeface="Lucida Sans Unicode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B7E7FF"/>
                </a:solidFill>
                <a:latin typeface="Arial" charset="0"/>
                <a:cs typeface="Lucida Sans Unicode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НАУЧНО-ИССЛЕДОВАТЕЛЬСКИЙ ИНСТИТУТ 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>РЕГИОНАЛЬНОЙ ЭКОНОМИКИ СЕВЕРА СВФУ</a:t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  <a:t/>
            </a:r>
            <a:br>
              <a:rPr lang="ru-RU" altLang="ru-RU" sz="1400" b="1" dirty="0" smtClean="0">
                <a:solidFill>
                  <a:srgbClr val="0070C0"/>
                </a:solidFill>
                <a:ea typeface="Lucida Sans Unicode" pitchFamily="34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Arial Black" pitchFamily="34" charset="0"/>
                <a:ea typeface="Lucida Sans Unicode" pitchFamily="34" charset="0"/>
              </a:rPr>
              <a:t>Экспертная деятельность </a:t>
            </a:r>
          </a:p>
        </p:txBody>
      </p:sp>
      <p:grpSp>
        <p:nvGrpSpPr>
          <p:cNvPr id="34" name="Группа 25"/>
          <p:cNvGrpSpPr>
            <a:grpSpLocks/>
          </p:cNvGrpSpPr>
          <p:nvPr/>
        </p:nvGrpSpPr>
        <p:grpSpPr bwMode="auto">
          <a:xfrm rot="5400000">
            <a:off x="5040053" y="-2943708"/>
            <a:ext cx="144015" cy="7704855"/>
            <a:chOff x="8572528" y="0"/>
            <a:chExt cx="215902" cy="6858000"/>
          </a:xfrm>
        </p:grpSpPr>
        <p:sp>
          <p:nvSpPr>
            <p:cNvPr id="35" name="Прямоугольник 34"/>
            <p:cNvSpPr/>
            <p:nvPr/>
          </p:nvSpPr>
          <p:spPr bwMode="auto">
            <a:xfrm>
              <a:off x="8643966" y="0"/>
              <a:ext cx="71439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1600">
                <a:cs typeface="+mn-cs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 bwMode="auto">
            <a:xfrm rot="5400000">
              <a:off x="5144322" y="3428206"/>
              <a:ext cx="6858000" cy="158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Прямая соединительная линия 36"/>
            <p:cNvCxnSpPr/>
            <p:nvPr/>
          </p:nvCxnSpPr>
          <p:spPr bwMode="auto">
            <a:xfrm rot="5400000">
              <a:off x="5358636" y="3428206"/>
              <a:ext cx="68580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Номер слайда 1"/>
          <p:cNvSpPr>
            <a:spLocks noGrp="1"/>
          </p:cNvSpPr>
          <p:nvPr>
            <p:ph type="sldNum" idx="10"/>
          </p:nvPr>
        </p:nvSpPr>
        <p:spPr>
          <a:xfrm>
            <a:off x="8748464" y="6453336"/>
            <a:ext cx="275515" cy="348952"/>
          </a:xfrm>
          <a:solidFill>
            <a:srgbClr val="CCFFFF"/>
          </a:solidFill>
          <a:ln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fld id="{8DB16571-4150-4285-A972-BE58E67F812E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>
                <a:defRPr/>
              </a:pPr>
              <a:t>7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3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3"/>
          <p:cNvPicPr>
            <a:picLocks noChangeAspect="1"/>
          </p:cNvPicPr>
          <p:nvPr/>
        </p:nvPicPr>
        <p:blipFill>
          <a:blip r:embed="rId2" cstate="print"/>
          <a:srcRect l="8075" t="16380" r="9933" b="37523"/>
          <a:stretch>
            <a:fillRect/>
          </a:stretch>
        </p:blipFill>
        <p:spPr bwMode="auto">
          <a:xfrm>
            <a:off x="250825" y="166688"/>
            <a:ext cx="857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Заголовок 1"/>
          <p:cNvSpPr>
            <a:spLocks/>
          </p:cNvSpPr>
          <p:nvPr/>
        </p:nvSpPr>
        <p:spPr bwMode="auto">
          <a:xfrm>
            <a:off x="539552" y="404664"/>
            <a:ext cx="82296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solidFill>
                  <a:srgbClr val="0070C0"/>
                </a:solidFill>
              </a:rPr>
              <a:t>НАУЧНО-ИССЛЕДОВАТЕЛЬСКИЙ ИНСТИТУТ </a:t>
            </a:r>
            <a:br>
              <a:rPr lang="ru-RU" altLang="ru-RU" sz="1400" b="1" dirty="0">
                <a:solidFill>
                  <a:srgbClr val="0070C0"/>
                </a:solidFill>
              </a:rPr>
            </a:br>
            <a:r>
              <a:rPr lang="ru-RU" altLang="ru-RU" sz="1400" b="1" dirty="0">
                <a:solidFill>
                  <a:srgbClr val="0070C0"/>
                </a:solidFill>
              </a:rPr>
              <a:t>РЕГИОНАЛЬНОЙ ЭКОНОМИКИ СЕВЕРА СВФУ</a:t>
            </a:r>
            <a:r>
              <a:rPr lang="ru-RU" altLang="ru-RU" sz="1600" b="1" dirty="0">
                <a:solidFill>
                  <a:srgbClr val="0070C0"/>
                </a:solidFill>
              </a:rPr>
              <a:t/>
            </a:r>
            <a:br>
              <a:rPr lang="ru-RU" altLang="ru-RU" sz="1600" b="1" dirty="0">
                <a:solidFill>
                  <a:srgbClr val="0070C0"/>
                </a:solidFill>
              </a:rPr>
            </a:br>
            <a:endParaRPr lang="ru-RU" altLang="ru-RU" sz="2400" b="1" dirty="0">
              <a:solidFill>
                <a:srgbClr val="00B050"/>
              </a:solidFill>
            </a:endParaRPr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 rot="5400000">
            <a:off x="4860493" y="-2907243"/>
            <a:ext cx="143893" cy="7200000"/>
            <a:chOff x="8572528" y="0"/>
            <a:chExt cx="215902" cy="6858000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8643966" y="0"/>
              <a:ext cx="71439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 bwMode="auto">
            <a:xfrm rot="5400000">
              <a:off x="5144322" y="3428206"/>
              <a:ext cx="6858000" cy="158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rot="5400000">
              <a:off x="5358636" y="3428206"/>
              <a:ext cx="68580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Прямоугольник 20"/>
          <p:cNvSpPr>
            <a:spLocks noChangeArrowheads="1"/>
          </p:cNvSpPr>
          <p:nvPr/>
        </p:nvSpPr>
        <p:spPr bwMode="auto">
          <a:xfrm>
            <a:off x="323528" y="1339677"/>
            <a:ext cx="6696744" cy="8651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2">
                <a:lumMod val="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0"/>
            </a:lightRig>
          </a:scene3d>
          <a:sp3d contourW="12700">
            <a:bevelT prst="slope"/>
            <a:contourClr>
              <a:schemeClr val="accent2">
                <a:lumMod val="75000"/>
              </a:schemeClr>
            </a:contourClr>
          </a:sp3d>
        </p:spPr>
        <p:txBody>
          <a:bodyPr anchor="ctr" anchorCtr="0"/>
          <a:lstStyle/>
          <a:p>
            <a:pPr algn="ctr">
              <a:buClr>
                <a:srgbClr val="000000"/>
              </a:buClr>
              <a:buSzPct val="100000"/>
            </a:pPr>
            <a:r>
              <a:rPr lang="ru-RU" altLang="ru-RU" sz="1600" dirty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2060"/>
                </a:solidFill>
              </a:rPr>
              <a:t>Научная школа по региональной экономике </a:t>
            </a:r>
            <a:r>
              <a:rPr lang="ru-RU" altLang="ru-RU" b="1" dirty="0" smtClean="0">
                <a:solidFill>
                  <a:srgbClr val="002060"/>
                </a:solidFill>
              </a:rPr>
              <a:t>Севера, 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ru-RU" altLang="ru-RU" b="1" dirty="0" smtClean="0">
                <a:solidFill>
                  <a:srgbClr val="002060"/>
                </a:solidFill>
              </a:rPr>
              <a:t>д.э.н., профессор Николаев М.В.</a:t>
            </a:r>
            <a:r>
              <a:rPr lang="ru-RU" altLang="ru-RU" sz="1600" dirty="0" smtClean="0">
                <a:solidFill>
                  <a:srgbClr val="002060"/>
                </a:solidFill>
              </a:rPr>
              <a:t> 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pic>
        <p:nvPicPr>
          <p:cNvPr id="22" name="Picture 17" descr="Graduation Icon Vector - Viewing Gall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7042" y="1052736"/>
            <a:ext cx="1653486" cy="784678"/>
          </a:xfrm>
          <a:prstGeom prst="rect">
            <a:avLst/>
          </a:prstGeom>
          <a:noFill/>
        </p:spPr>
      </p:pic>
      <p:sp>
        <p:nvSpPr>
          <p:cNvPr id="23" name="Rectangle 80"/>
          <p:cNvSpPr>
            <a:spLocks noChangeArrowheads="1"/>
          </p:cNvSpPr>
          <p:nvPr/>
        </p:nvSpPr>
        <p:spPr bwMode="auto">
          <a:xfrm>
            <a:off x="219224" y="5802118"/>
            <a:ext cx="4352776" cy="9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914400"/>
            <a:r>
              <a:rPr lang="ru-RU" sz="1400" dirty="0" smtClean="0">
                <a:solidFill>
                  <a:schemeClr val="tx1"/>
                </a:solidFill>
              </a:rPr>
              <a:t>Деятельность </a:t>
            </a:r>
            <a:r>
              <a:rPr lang="ru-RU" sz="1400" dirty="0">
                <a:solidFill>
                  <a:schemeClr val="tx1"/>
                </a:solidFill>
              </a:rPr>
              <a:t>научной школы </a:t>
            </a:r>
            <a:r>
              <a:rPr lang="ru-RU" sz="1400" dirty="0" smtClean="0">
                <a:solidFill>
                  <a:schemeClr val="tx1"/>
                </a:solidFill>
              </a:rPr>
              <a:t>планируется </a:t>
            </a:r>
            <a:r>
              <a:rPr lang="ru-RU" sz="1400" dirty="0">
                <a:solidFill>
                  <a:schemeClr val="tx1"/>
                </a:solidFill>
              </a:rPr>
              <a:t>расширить по нескольким </a:t>
            </a:r>
            <a:r>
              <a:rPr lang="ru-RU" sz="1400" dirty="0" smtClean="0">
                <a:solidFill>
                  <a:schemeClr val="tx1"/>
                </a:solidFill>
              </a:rPr>
              <a:t>направлениям:</a:t>
            </a:r>
          </a:p>
          <a:p>
            <a:pPr algn="just" defTabSz="91440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привлечение студентов к исследованиям;</a:t>
            </a:r>
          </a:p>
          <a:p>
            <a:pPr algn="just" defTabSz="91440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участие во всероссийских конкурсах.</a:t>
            </a:r>
            <a:endParaRPr lang="ru-RU" altLang="ru-RU" sz="1400" dirty="0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44910" y="2487582"/>
            <a:ext cx="2376264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0070C0"/>
                </a:solidFill>
              </a:rPr>
              <a:t>Совместная работа с Якутским республиканским отделением Вольного экономического общества России    </a:t>
            </a:r>
            <a:endParaRPr lang="ru-RU" altLang="ru-RU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1026" name="Picture 2" descr="C:\Users\Татьяна\Documents\Ученый секретарь\2015\Отчет 2015\Учебник2015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09" y="2298804"/>
            <a:ext cx="900101" cy="12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7519">
            <a:off x="3002453" y="2919433"/>
            <a:ext cx="967337" cy="1292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Татьяна\Documents\Ученый секретарь\Объявления\грамоты вэо 20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4" y="3573016"/>
            <a:ext cx="2862064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Свид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619">
            <a:off x="3753281" y="2513101"/>
            <a:ext cx="995575" cy="140775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75656" y="764704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Общественное признание </a:t>
            </a:r>
            <a:endParaRPr lang="ru-RU" sz="24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Татьяна\Documents\Поповой 0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44" y="4321468"/>
            <a:ext cx="972491" cy="148065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1"/>
          <p:cNvSpPr>
            <a:spLocks noGrp="1"/>
          </p:cNvSpPr>
          <p:nvPr>
            <p:ph type="sldNum" idx="10"/>
          </p:nvPr>
        </p:nvSpPr>
        <p:spPr>
          <a:xfrm>
            <a:off x="8748464" y="6453336"/>
            <a:ext cx="275515" cy="348952"/>
          </a:xfrm>
          <a:solidFill>
            <a:srgbClr val="CCFFFF"/>
          </a:solidFill>
          <a:ln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fld id="{8DB16571-4150-4285-A972-BE58E67F812E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>
                <a:defRPr/>
              </a:pPr>
              <a:t>8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994481"/>
              </p:ext>
            </p:extLst>
          </p:nvPr>
        </p:nvGraphicFramePr>
        <p:xfrm>
          <a:off x="4572000" y="2243177"/>
          <a:ext cx="4327262" cy="477630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30340"/>
                <a:gridCol w="998461"/>
                <a:gridCol w="998461"/>
              </a:tblGrid>
              <a:tr h="14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Индикаторы отчета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Данные 2015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Данные 2016 г.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Название  научной школы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Региональная экономика Севера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Региональная экономика Севера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Руководитель научной школы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Егоров Егор Григорьевич,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затем Николаев Михаил Васильевич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Николаев Михаил Васильевич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Ведущие ученые в данной области (1-3 человека)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Егоров Е.Г., Николаев М.В., Сукнева С.А.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Егоров Е.Г., Николаев М.В., Сукнева С.А.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Тематический план финансируемых НИР с объемами финансирования в тыс. рублей: фундаментальные, прикладные, разработки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Госзадание МОиН: 5 проектов на общую сумму 12868 тыс.руб.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Госзадание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МОиН</a:t>
                      </a:r>
                      <a:r>
                        <a:rPr lang="ru-RU" sz="800" dirty="0">
                          <a:effectLst/>
                        </a:rPr>
                        <a:t>: 5 проектов на общую сумму </a:t>
                      </a:r>
                      <a:r>
                        <a:rPr lang="ru-RU" sz="800" dirty="0" smtClean="0">
                          <a:effectLst/>
                        </a:rPr>
                        <a:t>13912 </a:t>
                      </a:r>
                      <a:r>
                        <a:rPr lang="ru-RU" sz="800" dirty="0" err="1">
                          <a:effectLst/>
                        </a:rPr>
                        <a:t>тыс.руб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Защищенные  диссертации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Изданные  монографии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Изданные  и принятые  к публикации статьи в изданиях БД </a:t>
                      </a:r>
                      <a:r>
                        <a:rPr lang="en-US" sz="800">
                          <a:effectLst/>
                        </a:rPr>
                        <a:t>Web of Science</a:t>
                      </a:r>
                      <a:r>
                        <a:rPr lang="ru-RU" sz="800">
                          <a:effectLst/>
                        </a:rPr>
                        <a:t>, </a:t>
                      </a:r>
                      <a:r>
                        <a:rPr lang="en-US" sz="800">
                          <a:effectLst/>
                        </a:rPr>
                        <a:t>Scopus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Изданные  и принятые  к публикации статьи в изданиях, рекомендованных ВАК для публикации научных работ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Изданные  и принятые  к публикации статьи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в других зарубежных изданиях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Российские и зарубежные патенты и свидетельства, полученные  на разработки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Международные, всероссийские  научные  и научно-практические  конференций, проведенные  на базе университета,  из них с изданием сборника трудов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5" marR="475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8313" y="188913"/>
            <a:ext cx="82296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>
                <a:solidFill>
                  <a:srgbClr val="0070C0"/>
                </a:solidFill>
              </a:rPr>
              <a:t/>
            </a:r>
            <a:br>
              <a:rPr lang="ru-RU" altLang="ru-RU" sz="1400" b="1">
                <a:solidFill>
                  <a:srgbClr val="0070C0"/>
                </a:solidFill>
              </a:rPr>
            </a:br>
            <a:r>
              <a:rPr lang="ru-RU" altLang="ru-RU" b="1">
                <a:solidFill>
                  <a:srgbClr val="0070C0"/>
                </a:solidFill>
              </a:rPr>
              <a:t>НАУЧНО-ИССЛЕДОВАТЕЛЬСКИЙ ИНСТИТУТ </a:t>
            </a:r>
            <a:br>
              <a:rPr lang="ru-RU" altLang="ru-RU" b="1">
                <a:solidFill>
                  <a:srgbClr val="0070C0"/>
                </a:solidFill>
              </a:rPr>
            </a:br>
            <a:r>
              <a:rPr lang="ru-RU" altLang="ru-RU" b="1">
                <a:solidFill>
                  <a:srgbClr val="0070C0"/>
                </a:solidFill>
              </a:rPr>
              <a:t>РЕГИОНАЛЬНОЙ ЭКОНОМИКИ СЕВЕРА СВФУ</a:t>
            </a:r>
            <a:r>
              <a:rPr lang="ru-RU" altLang="ru-RU" sz="1400" b="1">
                <a:solidFill>
                  <a:srgbClr val="0070C0"/>
                </a:solidFill>
              </a:rPr>
              <a:t/>
            </a:r>
            <a:br>
              <a:rPr lang="ru-RU" altLang="ru-RU" sz="1400" b="1">
                <a:solidFill>
                  <a:srgbClr val="0070C0"/>
                </a:solidFill>
              </a:rPr>
            </a:br>
            <a:endParaRPr lang="ru-RU" altLang="ru-RU" sz="2400" b="1">
              <a:solidFill>
                <a:srgbClr val="6C0000"/>
              </a:solidFill>
            </a:endParaRP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 cstate="print"/>
          <a:srcRect l="8075" t="16380" r="9933" b="37523"/>
          <a:stretch>
            <a:fillRect/>
          </a:stretch>
        </p:blipFill>
        <p:spPr bwMode="auto">
          <a:xfrm>
            <a:off x="107950" y="142875"/>
            <a:ext cx="857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0" y="981075"/>
            <a:ext cx="9144000" cy="714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cs typeface="+mn-cs"/>
            </a:endParaRPr>
          </a:p>
        </p:txBody>
      </p:sp>
      <p:grpSp>
        <p:nvGrpSpPr>
          <p:cNvPr id="26629" name="Группа 25"/>
          <p:cNvGrpSpPr>
            <a:grpSpLocks/>
          </p:cNvGrpSpPr>
          <p:nvPr/>
        </p:nvGrpSpPr>
        <p:grpSpPr bwMode="auto">
          <a:xfrm>
            <a:off x="7812088" y="0"/>
            <a:ext cx="215900" cy="6858000"/>
            <a:chOff x="8572528" y="0"/>
            <a:chExt cx="215902" cy="68580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8643966" y="0"/>
              <a:ext cx="71439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 bwMode="auto">
            <a:xfrm rot="5400000">
              <a:off x="5144322" y="3428206"/>
              <a:ext cx="6858000" cy="158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 rot="5400000">
              <a:off x="5358636" y="3428206"/>
              <a:ext cx="68580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6630" name="Рисунок 2"/>
          <p:cNvPicPr>
            <a:picLocks noChangeAspect="1"/>
          </p:cNvPicPr>
          <p:nvPr/>
        </p:nvPicPr>
        <p:blipFill>
          <a:blip r:embed="rId3" cstate="print"/>
          <a:srcRect b="9296"/>
          <a:stretch>
            <a:fillRect/>
          </a:stretch>
        </p:blipFill>
        <p:spPr bwMode="auto">
          <a:xfrm>
            <a:off x="2143125" y="1298575"/>
            <a:ext cx="503872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42988" y="2781300"/>
            <a:ext cx="6697662" cy="93573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solidFill>
                  <a:srgbClr val="0070C0"/>
                </a:solidFill>
              </a:rPr>
              <a:t/>
            </a:r>
            <a:br>
              <a:rPr lang="ru-RU" altLang="ru-RU" sz="1400" b="1" dirty="0">
                <a:solidFill>
                  <a:srgbClr val="0070C0"/>
                </a:solidFill>
              </a:rPr>
            </a:br>
            <a:r>
              <a:rPr lang="ru-RU" altLang="ru-RU" sz="3200" b="1" i="1" dirty="0">
                <a:solidFill>
                  <a:srgbClr val="0070C0"/>
                </a:solidFill>
              </a:rPr>
              <a:t>Благодарю за внимание!</a:t>
            </a:r>
            <a:r>
              <a:rPr lang="ru-RU" altLang="ru-RU" sz="1400" b="1" dirty="0">
                <a:solidFill>
                  <a:srgbClr val="0070C0"/>
                </a:solidFill>
              </a:rPr>
              <a:t/>
            </a:r>
            <a:br>
              <a:rPr lang="ru-RU" altLang="ru-RU" sz="1400" b="1" dirty="0">
                <a:solidFill>
                  <a:srgbClr val="0070C0"/>
                </a:solidFill>
              </a:rPr>
            </a:br>
            <a:endParaRPr lang="ru-RU" altLang="ru-RU" sz="2400" b="1" dirty="0">
              <a:solidFill>
                <a:srgbClr val="6C0000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idx="10"/>
          </p:nvPr>
        </p:nvSpPr>
        <p:spPr>
          <a:xfrm>
            <a:off x="8748464" y="6453336"/>
            <a:ext cx="275515" cy="348952"/>
          </a:xfrm>
          <a:solidFill>
            <a:srgbClr val="CCFFFF"/>
          </a:solidFill>
          <a:ln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fld id="{8DB16571-4150-4285-A972-BE58E67F812E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>
                <a:defRPr/>
              </a:pPr>
              <a:t>9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12683</TotalTime>
  <Words>888</Words>
  <Application>Microsoft Office PowerPoint</Application>
  <PresentationFormat>Экран (4:3)</PresentationFormat>
  <Paragraphs>179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 Unicode MS</vt:lpstr>
      <vt:lpstr>Arial</vt:lpstr>
      <vt:lpstr>Arial Black</vt:lpstr>
      <vt:lpstr>Calibri</vt:lpstr>
      <vt:lpstr>Lucida Sans Unicode</vt:lpstr>
      <vt:lpstr>Tahoma</vt:lpstr>
      <vt:lpstr>Times New Roman</vt:lpstr>
      <vt:lpstr>Wingdings</vt:lpstr>
      <vt:lpstr>4_Тема Office</vt:lpstr>
      <vt:lpstr>Объект упаковщика для оболочки</vt:lpstr>
      <vt:lpstr>Презентация PowerPoint</vt:lpstr>
      <vt:lpstr>НАУЧНО- ИССЛЕДОВАТЕЛЬСКИЙ    ИНСТИТУТ  РЕГИОНАЛЬНОЙ    ЭКОНОМИКИ    СЕВЕРА   СВФУ  Кадровый потенциал </vt:lpstr>
      <vt:lpstr>НАУЧНО-ИССЛЕДОВАТЕЛЬСКИЙ ИНСТИТУТ  РЕГИОНАЛЬНОЙ ЭКОНОМИКИ СЕВЕРА СВФУ</vt:lpstr>
      <vt:lpstr>НАУЧНО-ИССЛЕДОВАТЕЛЬСКИЙ ИНСТИТУТ  РЕГИОНАЛЬНОЙ ЭКОНОМИКИ СЕВЕРА СВФУ  Финансирование научных исследований </vt:lpstr>
      <vt:lpstr>НАУЧНО-ИССЛЕДОВАТЕЛЬСКИЙ ИНСТИТУТ  РЕГИОНАЛЬНОЙ ЭКОНОМИКИ СЕВЕРА СВФУ  Финансирование научных исследований </vt:lpstr>
      <vt:lpstr>НАУЧНО-ИССЛЕДОВАТЕЛЬСКИЙ ИНСТИТУТ  РЕГИОНАЛЬНОЙ ЭКОНОМИКИ СЕВЕРА СВФУ  Результаты  научных  исследований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Института региональной экономики АН РС (Я)</dc:title>
  <dc:creator>Safronov</dc:creator>
  <cp:lastModifiedBy>Елена</cp:lastModifiedBy>
  <cp:revision>578</cp:revision>
  <cp:lastPrinted>2009-02-18T11:21:16Z</cp:lastPrinted>
  <dcterms:created xsi:type="dcterms:W3CDTF">2007-02-09T07:25:57Z</dcterms:created>
  <dcterms:modified xsi:type="dcterms:W3CDTF">2017-03-01T06:00:43Z</dcterms:modified>
</cp:coreProperties>
</file>